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3" r:id="rId1"/>
  </p:sldMasterIdLst>
  <p:notesMasterIdLst>
    <p:notesMasterId r:id="rId39"/>
  </p:notesMasterIdLst>
  <p:sldIdLst>
    <p:sldId id="256" r:id="rId2"/>
    <p:sldId id="258" r:id="rId3"/>
    <p:sldId id="257" r:id="rId4"/>
    <p:sldId id="259" r:id="rId5"/>
    <p:sldId id="292" r:id="rId6"/>
    <p:sldId id="261" r:id="rId7"/>
    <p:sldId id="262" r:id="rId8"/>
    <p:sldId id="266" r:id="rId9"/>
    <p:sldId id="263" r:id="rId10"/>
    <p:sldId id="264" r:id="rId11"/>
    <p:sldId id="267" r:id="rId12"/>
    <p:sldId id="269" r:id="rId13"/>
    <p:sldId id="268" r:id="rId14"/>
    <p:sldId id="270" r:id="rId15"/>
    <p:sldId id="271" r:id="rId16"/>
    <p:sldId id="275" r:id="rId17"/>
    <p:sldId id="273" r:id="rId18"/>
    <p:sldId id="276" r:id="rId19"/>
    <p:sldId id="274" r:id="rId20"/>
    <p:sldId id="297" r:id="rId21"/>
    <p:sldId id="298" r:id="rId22"/>
    <p:sldId id="280" r:id="rId23"/>
    <p:sldId id="281" r:id="rId24"/>
    <p:sldId id="282" r:id="rId25"/>
    <p:sldId id="283" r:id="rId26"/>
    <p:sldId id="295" r:id="rId27"/>
    <p:sldId id="279" r:id="rId28"/>
    <p:sldId id="277" r:id="rId29"/>
    <p:sldId id="296" r:id="rId30"/>
    <p:sldId id="299" r:id="rId31"/>
    <p:sldId id="300" r:id="rId32"/>
    <p:sldId id="301" r:id="rId33"/>
    <p:sldId id="272" r:id="rId34"/>
    <p:sldId id="302" r:id="rId35"/>
    <p:sldId id="285" r:id="rId36"/>
    <p:sldId id="293" r:id="rId37"/>
    <p:sldId id="28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4" d="100"/>
          <a:sy n="54" d="100"/>
        </p:scale>
        <p:origin x="1148" y="80"/>
      </p:cViewPr>
      <p:guideLst/>
    </p:cSldViewPr>
  </p:slideViewPr>
  <p:notesTextViewPr>
    <p:cViewPr>
      <p:scale>
        <a:sx n="1" d="1"/>
        <a:sy n="1" d="1"/>
      </p:scale>
      <p:origin x="0" y="0"/>
    </p:cViewPr>
  </p:notesTextViewPr>
  <p:notesViewPr>
    <p:cSldViewPr snapToGrid="0">
      <p:cViewPr varScale="1">
        <p:scale>
          <a:sx n="41" d="100"/>
          <a:sy n="41" d="100"/>
        </p:scale>
        <p:origin x="290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D8E14-EAB6-4E3D-83A1-E74BB1EFF912}" type="datetimeFigureOut">
              <a:rPr lang="en-US" smtClean="0"/>
              <a:t>11/16/2022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32DF8-B118-4140-AD2A-FFE6CF8FE792}" type="slidenum">
              <a:rPr lang="en-US" smtClean="0"/>
              <a:t>‹#›</a:t>
            </a:fld>
            <a:endParaRPr lang="en-US" dirty="0"/>
          </a:p>
        </p:txBody>
      </p:sp>
    </p:spTree>
    <p:extLst>
      <p:ext uri="{BB962C8B-B14F-4D97-AF65-F5344CB8AC3E}">
        <p14:creationId xmlns:p14="http://schemas.microsoft.com/office/powerpoint/2010/main" val="22352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a:t>
            </a:fld>
            <a:endParaRPr lang="en-US" dirty="0"/>
          </a:p>
        </p:txBody>
      </p:sp>
    </p:spTree>
    <p:extLst>
      <p:ext uri="{BB962C8B-B14F-4D97-AF65-F5344CB8AC3E}">
        <p14:creationId xmlns:p14="http://schemas.microsoft.com/office/powerpoint/2010/main" val="386217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14</a:t>
            </a:fld>
            <a:endParaRPr lang="en-US" dirty="0"/>
          </a:p>
        </p:txBody>
      </p:sp>
    </p:spTree>
    <p:extLst>
      <p:ext uri="{BB962C8B-B14F-4D97-AF65-F5344CB8AC3E}">
        <p14:creationId xmlns:p14="http://schemas.microsoft.com/office/powerpoint/2010/main" val="39416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15</a:t>
            </a:fld>
            <a:endParaRPr lang="en-US" dirty="0"/>
          </a:p>
        </p:txBody>
      </p:sp>
    </p:spTree>
    <p:extLst>
      <p:ext uri="{BB962C8B-B14F-4D97-AF65-F5344CB8AC3E}">
        <p14:creationId xmlns:p14="http://schemas.microsoft.com/office/powerpoint/2010/main" val="295743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16</a:t>
            </a:fld>
            <a:endParaRPr lang="en-US" dirty="0"/>
          </a:p>
        </p:txBody>
      </p:sp>
    </p:spTree>
    <p:extLst>
      <p:ext uri="{BB962C8B-B14F-4D97-AF65-F5344CB8AC3E}">
        <p14:creationId xmlns:p14="http://schemas.microsoft.com/office/powerpoint/2010/main" val="57483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17</a:t>
            </a:fld>
            <a:endParaRPr lang="en-US" dirty="0"/>
          </a:p>
        </p:txBody>
      </p:sp>
    </p:spTree>
    <p:extLst>
      <p:ext uri="{BB962C8B-B14F-4D97-AF65-F5344CB8AC3E}">
        <p14:creationId xmlns:p14="http://schemas.microsoft.com/office/powerpoint/2010/main" val="372283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18</a:t>
            </a:fld>
            <a:endParaRPr lang="en-US" dirty="0"/>
          </a:p>
        </p:txBody>
      </p:sp>
    </p:spTree>
    <p:extLst>
      <p:ext uri="{BB962C8B-B14F-4D97-AF65-F5344CB8AC3E}">
        <p14:creationId xmlns:p14="http://schemas.microsoft.com/office/powerpoint/2010/main" val="75903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19</a:t>
            </a:fld>
            <a:endParaRPr lang="en-US" dirty="0"/>
          </a:p>
        </p:txBody>
      </p:sp>
    </p:spTree>
    <p:extLst>
      <p:ext uri="{BB962C8B-B14F-4D97-AF65-F5344CB8AC3E}">
        <p14:creationId xmlns:p14="http://schemas.microsoft.com/office/powerpoint/2010/main" val="134511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20</a:t>
            </a:fld>
            <a:endParaRPr lang="en-US" dirty="0"/>
          </a:p>
        </p:txBody>
      </p:sp>
    </p:spTree>
    <p:extLst>
      <p:ext uri="{BB962C8B-B14F-4D97-AF65-F5344CB8AC3E}">
        <p14:creationId xmlns:p14="http://schemas.microsoft.com/office/powerpoint/2010/main" val="42154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21</a:t>
            </a:fld>
            <a:endParaRPr lang="en-US" dirty="0"/>
          </a:p>
        </p:txBody>
      </p:sp>
    </p:spTree>
    <p:extLst>
      <p:ext uri="{BB962C8B-B14F-4D97-AF65-F5344CB8AC3E}">
        <p14:creationId xmlns:p14="http://schemas.microsoft.com/office/powerpoint/2010/main" val="12864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22</a:t>
            </a:fld>
            <a:endParaRPr lang="en-US" dirty="0"/>
          </a:p>
        </p:txBody>
      </p:sp>
    </p:spTree>
    <p:extLst>
      <p:ext uri="{BB962C8B-B14F-4D97-AF65-F5344CB8AC3E}">
        <p14:creationId xmlns:p14="http://schemas.microsoft.com/office/powerpoint/2010/main" val="2359148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23</a:t>
            </a:fld>
            <a:endParaRPr lang="en-US" dirty="0"/>
          </a:p>
        </p:txBody>
      </p:sp>
    </p:spTree>
    <p:extLst>
      <p:ext uri="{BB962C8B-B14F-4D97-AF65-F5344CB8AC3E}">
        <p14:creationId xmlns:p14="http://schemas.microsoft.com/office/powerpoint/2010/main" val="74481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5</a:t>
            </a:fld>
            <a:endParaRPr lang="en-US" dirty="0"/>
          </a:p>
        </p:txBody>
      </p:sp>
    </p:spTree>
    <p:extLst>
      <p:ext uri="{BB962C8B-B14F-4D97-AF65-F5344CB8AC3E}">
        <p14:creationId xmlns:p14="http://schemas.microsoft.com/office/powerpoint/2010/main" val="58763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24</a:t>
            </a:fld>
            <a:endParaRPr lang="en-US" dirty="0"/>
          </a:p>
        </p:txBody>
      </p:sp>
    </p:spTree>
    <p:extLst>
      <p:ext uri="{BB962C8B-B14F-4D97-AF65-F5344CB8AC3E}">
        <p14:creationId xmlns:p14="http://schemas.microsoft.com/office/powerpoint/2010/main" val="59756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25</a:t>
            </a:fld>
            <a:endParaRPr lang="en-US" dirty="0"/>
          </a:p>
        </p:txBody>
      </p:sp>
    </p:spTree>
    <p:extLst>
      <p:ext uri="{BB962C8B-B14F-4D97-AF65-F5344CB8AC3E}">
        <p14:creationId xmlns:p14="http://schemas.microsoft.com/office/powerpoint/2010/main" val="614828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26</a:t>
            </a:fld>
            <a:endParaRPr lang="en-US" dirty="0"/>
          </a:p>
        </p:txBody>
      </p:sp>
    </p:spTree>
    <p:extLst>
      <p:ext uri="{BB962C8B-B14F-4D97-AF65-F5344CB8AC3E}">
        <p14:creationId xmlns:p14="http://schemas.microsoft.com/office/powerpoint/2010/main" val="3065157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27</a:t>
            </a:fld>
            <a:endParaRPr lang="en-US" dirty="0"/>
          </a:p>
        </p:txBody>
      </p:sp>
    </p:spTree>
    <p:extLst>
      <p:ext uri="{BB962C8B-B14F-4D97-AF65-F5344CB8AC3E}">
        <p14:creationId xmlns:p14="http://schemas.microsoft.com/office/powerpoint/2010/main" val="324986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28</a:t>
            </a:fld>
            <a:endParaRPr lang="en-US" dirty="0"/>
          </a:p>
        </p:txBody>
      </p:sp>
    </p:spTree>
    <p:extLst>
      <p:ext uri="{BB962C8B-B14F-4D97-AF65-F5344CB8AC3E}">
        <p14:creationId xmlns:p14="http://schemas.microsoft.com/office/powerpoint/2010/main" val="1235082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29</a:t>
            </a:fld>
            <a:endParaRPr lang="en-US" dirty="0"/>
          </a:p>
        </p:txBody>
      </p:sp>
    </p:spTree>
    <p:extLst>
      <p:ext uri="{BB962C8B-B14F-4D97-AF65-F5344CB8AC3E}">
        <p14:creationId xmlns:p14="http://schemas.microsoft.com/office/powerpoint/2010/main" val="176130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30</a:t>
            </a:fld>
            <a:endParaRPr lang="en-US" dirty="0"/>
          </a:p>
        </p:txBody>
      </p:sp>
    </p:spTree>
    <p:extLst>
      <p:ext uri="{BB962C8B-B14F-4D97-AF65-F5344CB8AC3E}">
        <p14:creationId xmlns:p14="http://schemas.microsoft.com/office/powerpoint/2010/main" val="252302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31</a:t>
            </a:fld>
            <a:endParaRPr lang="en-US" dirty="0"/>
          </a:p>
        </p:txBody>
      </p:sp>
    </p:spTree>
    <p:extLst>
      <p:ext uri="{BB962C8B-B14F-4D97-AF65-F5344CB8AC3E}">
        <p14:creationId xmlns:p14="http://schemas.microsoft.com/office/powerpoint/2010/main" val="3912861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32</a:t>
            </a:fld>
            <a:endParaRPr lang="en-US" dirty="0"/>
          </a:p>
        </p:txBody>
      </p:sp>
    </p:spTree>
    <p:extLst>
      <p:ext uri="{BB962C8B-B14F-4D97-AF65-F5344CB8AC3E}">
        <p14:creationId xmlns:p14="http://schemas.microsoft.com/office/powerpoint/2010/main" val="3144292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33</a:t>
            </a:fld>
            <a:endParaRPr lang="en-US" dirty="0"/>
          </a:p>
        </p:txBody>
      </p:sp>
    </p:spTree>
    <p:extLst>
      <p:ext uri="{BB962C8B-B14F-4D97-AF65-F5344CB8AC3E}">
        <p14:creationId xmlns:p14="http://schemas.microsoft.com/office/powerpoint/2010/main" val="166255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7</a:t>
            </a:fld>
            <a:endParaRPr lang="en-US" dirty="0"/>
          </a:p>
        </p:txBody>
      </p:sp>
    </p:spTree>
    <p:extLst>
      <p:ext uri="{BB962C8B-B14F-4D97-AF65-F5344CB8AC3E}">
        <p14:creationId xmlns:p14="http://schemas.microsoft.com/office/powerpoint/2010/main" val="2253292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34</a:t>
            </a:fld>
            <a:endParaRPr lang="en-US" dirty="0"/>
          </a:p>
        </p:txBody>
      </p:sp>
    </p:spTree>
    <p:extLst>
      <p:ext uri="{BB962C8B-B14F-4D97-AF65-F5344CB8AC3E}">
        <p14:creationId xmlns:p14="http://schemas.microsoft.com/office/powerpoint/2010/main" val="1291176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35</a:t>
            </a:fld>
            <a:endParaRPr lang="en-US" dirty="0"/>
          </a:p>
        </p:txBody>
      </p:sp>
    </p:spTree>
    <p:extLst>
      <p:ext uri="{BB962C8B-B14F-4D97-AF65-F5344CB8AC3E}">
        <p14:creationId xmlns:p14="http://schemas.microsoft.com/office/powerpoint/2010/main" val="2386952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36</a:t>
            </a:fld>
            <a:endParaRPr lang="en-US" dirty="0"/>
          </a:p>
        </p:txBody>
      </p:sp>
    </p:spTree>
    <p:extLst>
      <p:ext uri="{BB962C8B-B14F-4D97-AF65-F5344CB8AC3E}">
        <p14:creationId xmlns:p14="http://schemas.microsoft.com/office/powerpoint/2010/main" val="3889886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37</a:t>
            </a:fld>
            <a:endParaRPr lang="en-US" dirty="0"/>
          </a:p>
        </p:txBody>
      </p:sp>
    </p:spTree>
    <p:extLst>
      <p:ext uri="{BB962C8B-B14F-4D97-AF65-F5344CB8AC3E}">
        <p14:creationId xmlns:p14="http://schemas.microsoft.com/office/powerpoint/2010/main" val="345459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8</a:t>
            </a:fld>
            <a:endParaRPr lang="en-US" dirty="0"/>
          </a:p>
        </p:txBody>
      </p:sp>
    </p:spTree>
    <p:extLst>
      <p:ext uri="{BB962C8B-B14F-4D97-AF65-F5344CB8AC3E}">
        <p14:creationId xmlns:p14="http://schemas.microsoft.com/office/powerpoint/2010/main" val="260794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9</a:t>
            </a:fld>
            <a:endParaRPr lang="en-US" dirty="0"/>
          </a:p>
        </p:txBody>
      </p:sp>
    </p:spTree>
    <p:extLst>
      <p:ext uri="{BB962C8B-B14F-4D97-AF65-F5344CB8AC3E}">
        <p14:creationId xmlns:p14="http://schemas.microsoft.com/office/powerpoint/2010/main" val="212275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10</a:t>
            </a:fld>
            <a:endParaRPr lang="en-US" dirty="0"/>
          </a:p>
        </p:txBody>
      </p:sp>
    </p:spTree>
    <p:extLst>
      <p:ext uri="{BB962C8B-B14F-4D97-AF65-F5344CB8AC3E}">
        <p14:creationId xmlns:p14="http://schemas.microsoft.com/office/powerpoint/2010/main" val="20524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Searching for Ward Caswell, President and Board Member the Beveridge Foundation and board members of several other nonprofits. .  This part searches sections of a 990 or 990 PF form that pertain to executives or board members.  For the executives (and certain other highly paid employees), at most only the top 20 are listed and often much less depending on compensation. Note that sometimes these individuals are not listed by their full names but rather initials for first or middle name.  If you search on Caswell by itself, you get over 1200 entries. </a:t>
            </a:r>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11</a:t>
            </a:fld>
            <a:endParaRPr lang="en-US" dirty="0"/>
          </a:p>
        </p:txBody>
      </p:sp>
    </p:spTree>
    <p:extLst>
      <p:ext uri="{BB962C8B-B14F-4D97-AF65-F5344CB8AC3E}">
        <p14:creationId xmlns:p14="http://schemas.microsoft.com/office/powerpoint/2010/main" val="332799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Note: This search option sometimes just brings up a particular section of a tax form and not the whole thing.  May need to re-do the search in Organization to see if for example the foundation accepts unsolicited grant applications. </a:t>
            </a:r>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12</a:t>
            </a:fld>
            <a:endParaRPr lang="en-US" dirty="0"/>
          </a:p>
        </p:txBody>
      </p:sp>
    </p:spTree>
    <p:extLst>
      <p:ext uri="{BB962C8B-B14F-4D97-AF65-F5344CB8AC3E}">
        <p14:creationId xmlns:p14="http://schemas.microsoft.com/office/powerpoint/2010/main" val="25714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Tip: The nonprofit will also be listed if you want to search on it and its funders. </a:t>
            </a:r>
          </a:p>
          <a:p>
            <a:endParaRPr lang="en-US" dirty="0"/>
          </a:p>
        </p:txBody>
      </p:sp>
      <p:sp>
        <p:nvSpPr>
          <p:cNvPr id="4" name="Slide Number Placeholder 3"/>
          <p:cNvSpPr>
            <a:spLocks noGrp="1"/>
          </p:cNvSpPr>
          <p:nvPr>
            <p:ph type="sldNum" sz="quarter" idx="5"/>
          </p:nvPr>
        </p:nvSpPr>
        <p:spPr/>
        <p:txBody>
          <a:bodyPr/>
          <a:lstStyle/>
          <a:p>
            <a:fld id="{EAD32DF8-B118-4140-AD2A-FFE6CF8FE792}" type="slidenum">
              <a:rPr lang="en-US" smtClean="0"/>
              <a:t>13</a:t>
            </a:fld>
            <a:endParaRPr lang="en-US" dirty="0"/>
          </a:p>
        </p:txBody>
      </p:sp>
    </p:spTree>
    <p:extLst>
      <p:ext uri="{BB962C8B-B14F-4D97-AF65-F5344CB8AC3E}">
        <p14:creationId xmlns:p14="http://schemas.microsoft.com/office/powerpoint/2010/main" val="228522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1636183-27EE-424F-B045-B3250BC36C4B}" type="datetime1">
              <a:rPr lang="en-US" smtClean="0"/>
              <a:t>11/16/2022</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dirty="0"/>
              <a:t>Roger Magnus Research </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D38B07B-129E-4347-9882-68440BECC62A}" type="slidenum">
              <a:rPr lang="en-US" smtClean="0"/>
              <a:t>‹#›</a:t>
            </a:fld>
            <a:endParaRPr lang="en-US" dirty="0"/>
          </a:p>
        </p:txBody>
      </p:sp>
    </p:spTree>
    <p:extLst>
      <p:ext uri="{BB962C8B-B14F-4D97-AF65-F5344CB8AC3E}">
        <p14:creationId xmlns:p14="http://schemas.microsoft.com/office/powerpoint/2010/main" val="708955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1EE8A-041E-4AEE-B365-0FCA0B381EEB}" type="datetime1">
              <a:rPr lang="en-US" smtClean="0"/>
              <a:t>11/16/2022</a:t>
            </a:fld>
            <a:endParaRPr lang="en-US" dirty="0"/>
          </a:p>
        </p:txBody>
      </p:sp>
      <p:sp>
        <p:nvSpPr>
          <p:cNvPr id="5" name="Footer Placeholder 4"/>
          <p:cNvSpPr>
            <a:spLocks noGrp="1"/>
          </p:cNvSpPr>
          <p:nvPr>
            <p:ph type="ftr" sz="quarter" idx="11"/>
          </p:nvPr>
        </p:nvSpPr>
        <p:spPr/>
        <p:txBody>
          <a:bodyPr/>
          <a:lstStyle/>
          <a:p>
            <a:r>
              <a:rPr lang="en-US" dirty="0"/>
              <a:t>Roger Magnus Research </a:t>
            </a:r>
          </a:p>
        </p:txBody>
      </p:sp>
      <p:sp>
        <p:nvSpPr>
          <p:cNvPr id="6" name="Slide Number Placeholder 5"/>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294472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00C1D-5280-40F2-A307-4D64D600AAA4}" type="datetime1">
              <a:rPr lang="en-US" smtClean="0"/>
              <a:t>11/16/2022</a:t>
            </a:fld>
            <a:endParaRPr lang="en-US" dirty="0"/>
          </a:p>
        </p:txBody>
      </p:sp>
      <p:sp>
        <p:nvSpPr>
          <p:cNvPr id="5" name="Footer Placeholder 4"/>
          <p:cNvSpPr>
            <a:spLocks noGrp="1"/>
          </p:cNvSpPr>
          <p:nvPr>
            <p:ph type="ftr" sz="quarter" idx="11"/>
          </p:nvPr>
        </p:nvSpPr>
        <p:spPr/>
        <p:txBody>
          <a:bodyPr/>
          <a:lstStyle/>
          <a:p>
            <a:r>
              <a:rPr lang="en-US" dirty="0"/>
              <a:t>Roger Magnus Research </a:t>
            </a:r>
          </a:p>
        </p:txBody>
      </p:sp>
      <p:sp>
        <p:nvSpPr>
          <p:cNvPr id="6" name="Slide Number Placeholder 5"/>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38693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A9EB41-F5B3-4D15-976E-FEEC16BDEF4A}" type="datetime1">
              <a:rPr lang="en-US" smtClean="0"/>
              <a:t>11/16/2022</a:t>
            </a:fld>
            <a:endParaRPr lang="en-US" dirty="0"/>
          </a:p>
        </p:txBody>
      </p:sp>
      <p:sp>
        <p:nvSpPr>
          <p:cNvPr id="5" name="Footer Placeholder 4"/>
          <p:cNvSpPr>
            <a:spLocks noGrp="1"/>
          </p:cNvSpPr>
          <p:nvPr>
            <p:ph type="ftr" sz="quarter" idx="11"/>
          </p:nvPr>
        </p:nvSpPr>
        <p:spPr/>
        <p:txBody>
          <a:bodyPr/>
          <a:lstStyle/>
          <a:p>
            <a:r>
              <a:rPr lang="en-US" dirty="0"/>
              <a:t>Roger Magnus Research </a:t>
            </a:r>
          </a:p>
        </p:txBody>
      </p:sp>
      <p:sp>
        <p:nvSpPr>
          <p:cNvPr id="6" name="Slide Number Placeholder 5"/>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274492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4AD1-1483-46A6-B6C6-2C5BE76BD4EC}" type="datetime1">
              <a:rPr lang="en-US" smtClean="0"/>
              <a:t>11/16/2022</a:t>
            </a:fld>
            <a:endParaRPr lang="en-US" dirty="0"/>
          </a:p>
        </p:txBody>
      </p:sp>
      <p:sp>
        <p:nvSpPr>
          <p:cNvPr id="5" name="Footer Placeholder 4"/>
          <p:cNvSpPr>
            <a:spLocks noGrp="1"/>
          </p:cNvSpPr>
          <p:nvPr>
            <p:ph type="ftr" sz="quarter" idx="11"/>
          </p:nvPr>
        </p:nvSpPr>
        <p:spPr/>
        <p:txBody>
          <a:bodyPr/>
          <a:lstStyle/>
          <a:p>
            <a:r>
              <a:rPr lang="en-US" dirty="0"/>
              <a:t>Roger Magnus Research </a:t>
            </a:r>
          </a:p>
        </p:txBody>
      </p:sp>
      <p:sp>
        <p:nvSpPr>
          <p:cNvPr id="6" name="Slide Number Placeholder 5"/>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84701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1A69C-8A56-4D2D-8A14-87109BCF0545}" type="datetime1">
              <a:rPr lang="en-US" smtClean="0"/>
              <a:t>11/16/2022</a:t>
            </a:fld>
            <a:endParaRPr lang="en-US" dirty="0"/>
          </a:p>
        </p:txBody>
      </p:sp>
      <p:sp>
        <p:nvSpPr>
          <p:cNvPr id="6" name="Footer Placeholder 5"/>
          <p:cNvSpPr>
            <a:spLocks noGrp="1"/>
          </p:cNvSpPr>
          <p:nvPr>
            <p:ph type="ftr" sz="quarter" idx="11"/>
          </p:nvPr>
        </p:nvSpPr>
        <p:spPr/>
        <p:txBody>
          <a:bodyPr/>
          <a:lstStyle/>
          <a:p>
            <a:r>
              <a:rPr lang="en-US" dirty="0"/>
              <a:t>Roger Magnus Research </a:t>
            </a:r>
          </a:p>
        </p:txBody>
      </p:sp>
      <p:sp>
        <p:nvSpPr>
          <p:cNvPr id="7" name="Slide Number Placeholder 6"/>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409150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A3D36-4B93-422D-AAF1-B0C4D8FD3AC4}" type="datetime1">
              <a:rPr lang="en-US" smtClean="0"/>
              <a:t>11/16/2022</a:t>
            </a:fld>
            <a:endParaRPr lang="en-US" dirty="0"/>
          </a:p>
        </p:txBody>
      </p:sp>
      <p:sp>
        <p:nvSpPr>
          <p:cNvPr id="8" name="Footer Placeholder 7"/>
          <p:cNvSpPr>
            <a:spLocks noGrp="1"/>
          </p:cNvSpPr>
          <p:nvPr>
            <p:ph type="ftr" sz="quarter" idx="11"/>
          </p:nvPr>
        </p:nvSpPr>
        <p:spPr/>
        <p:txBody>
          <a:bodyPr/>
          <a:lstStyle/>
          <a:p>
            <a:r>
              <a:rPr lang="en-US" dirty="0"/>
              <a:t>Roger Magnus Research </a:t>
            </a:r>
          </a:p>
        </p:txBody>
      </p:sp>
      <p:sp>
        <p:nvSpPr>
          <p:cNvPr id="9" name="Slide Number Placeholder 8"/>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90363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5954A9-1F64-4D71-B69E-6CA53CCE0FAC}" type="datetime1">
              <a:rPr lang="en-US" smtClean="0"/>
              <a:t>11/16/2022</a:t>
            </a:fld>
            <a:endParaRPr lang="en-US" dirty="0"/>
          </a:p>
        </p:txBody>
      </p:sp>
      <p:sp>
        <p:nvSpPr>
          <p:cNvPr id="4" name="Footer Placeholder 3"/>
          <p:cNvSpPr>
            <a:spLocks noGrp="1"/>
          </p:cNvSpPr>
          <p:nvPr>
            <p:ph type="ftr" sz="quarter" idx="11"/>
          </p:nvPr>
        </p:nvSpPr>
        <p:spPr/>
        <p:txBody>
          <a:bodyPr/>
          <a:lstStyle/>
          <a:p>
            <a:r>
              <a:rPr lang="en-US" dirty="0"/>
              <a:t>Roger Magnus Research </a:t>
            </a:r>
          </a:p>
        </p:txBody>
      </p:sp>
      <p:sp>
        <p:nvSpPr>
          <p:cNvPr id="5" name="Slide Number Placeholder 4"/>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56274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32029-2968-47EB-B99E-E3F032E3DA36}" type="datetime1">
              <a:rPr lang="en-US" smtClean="0"/>
              <a:t>11/16/2022</a:t>
            </a:fld>
            <a:endParaRPr lang="en-US" dirty="0"/>
          </a:p>
        </p:txBody>
      </p:sp>
      <p:sp>
        <p:nvSpPr>
          <p:cNvPr id="3" name="Footer Placeholder 2"/>
          <p:cNvSpPr>
            <a:spLocks noGrp="1"/>
          </p:cNvSpPr>
          <p:nvPr>
            <p:ph type="ftr" sz="quarter" idx="11"/>
          </p:nvPr>
        </p:nvSpPr>
        <p:spPr/>
        <p:txBody>
          <a:bodyPr/>
          <a:lstStyle/>
          <a:p>
            <a:r>
              <a:rPr lang="en-US" dirty="0"/>
              <a:t>Roger Magnus Research </a:t>
            </a:r>
          </a:p>
        </p:txBody>
      </p:sp>
      <p:sp>
        <p:nvSpPr>
          <p:cNvPr id="4" name="Slide Number Placeholder 3"/>
          <p:cNvSpPr>
            <a:spLocks noGrp="1"/>
          </p:cNvSpPr>
          <p:nvPr>
            <p:ph type="sldNum" sz="quarter" idx="12"/>
          </p:nvPr>
        </p:nvSpPr>
        <p:spPr/>
        <p:txBody>
          <a:bodyPr/>
          <a:lstStyle/>
          <a:p>
            <a:fld id="{BD38B07B-129E-4347-9882-68440BECC62A}" type="slidenum">
              <a:rPr lang="en-US" smtClean="0"/>
              <a:t>‹#›</a:t>
            </a:fld>
            <a:endParaRPr lang="en-US" dirty="0"/>
          </a:p>
        </p:txBody>
      </p:sp>
    </p:spTree>
    <p:extLst>
      <p:ext uri="{BB962C8B-B14F-4D97-AF65-F5344CB8AC3E}">
        <p14:creationId xmlns:p14="http://schemas.microsoft.com/office/powerpoint/2010/main" val="36643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FAD96317-AE69-46A2-9B75-04F083A9BE0A}" type="datetime1">
              <a:rPr lang="en-US" smtClean="0"/>
              <a:t>11/16/2022</a:t>
            </a:fld>
            <a:endParaRPr lang="en-US" dirty="0"/>
          </a:p>
        </p:txBody>
      </p:sp>
      <p:sp>
        <p:nvSpPr>
          <p:cNvPr id="6" name="Footer Placeholder 5"/>
          <p:cNvSpPr>
            <a:spLocks noGrp="1"/>
          </p:cNvSpPr>
          <p:nvPr>
            <p:ph type="ftr" sz="quarter" idx="11"/>
          </p:nvPr>
        </p:nvSpPr>
        <p:spPr/>
        <p:txBody>
          <a:bodyPr/>
          <a:lstStyle/>
          <a:p>
            <a:r>
              <a:rPr lang="en-US" dirty="0"/>
              <a:t>Roger Magnus Research </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D38B07B-129E-4347-9882-68440BECC62A}" type="slidenum">
              <a:rPr lang="en-US" smtClean="0"/>
              <a:t>‹#›</a:t>
            </a:fld>
            <a:endParaRPr lang="en-US" dirty="0"/>
          </a:p>
        </p:txBody>
      </p:sp>
    </p:spTree>
    <p:extLst>
      <p:ext uri="{BB962C8B-B14F-4D97-AF65-F5344CB8AC3E}">
        <p14:creationId xmlns:p14="http://schemas.microsoft.com/office/powerpoint/2010/main" val="275366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E8801335-40E2-4F78-9CF8-DD88D581BB19}" type="datetime1">
              <a:rPr lang="en-US" smtClean="0"/>
              <a:t>11/16/2022</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dirty="0"/>
              <a:t>Roger Magnus Research </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D38B07B-129E-4347-9882-68440BECC62A}" type="slidenum">
              <a:rPr lang="en-US" smtClean="0"/>
              <a:t>‹#›</a:t>
            </a:fld>
            <a:endParaRPr lang="en-US" dirty="0"/>
          </a:p>
        </p:txBody>
      </p:sp>
    </p:spTree>
    <p:extLst>
      <p:ext uri="{BB962C8B-B14F-4D97-AF65-F5344CB8AC3E}">
        <p14:creationId xmlns:p14="http://schemas.microsoft.com/office/powerpoint/2010/main" val="27547653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783E7BC-AACD-4CA8-AF14-5756B8D777E2}" type="datetime1">
              <a:rPr lang="en-US" smtClean="0"/>
              <a:t>11/16/2022</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dirty="0"/>
              <a:t>Roger Magnus Research </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BD38B07B-129E-4347-9882-68440BECC62A}" type="slidenum">
              <a:rPr lang="en-US" smtClean="0"/>
              <a:t>‹#›</a:t>
            </a:fld>
            <a:endParaRPr lang="en-US" dirty="0"/>
          </a:p>
        </p:txBody>
      </p:sp>
    </p:spTree>
    <p:extLst>
      <p:ext uri="{BB962C8B-B14F-4D97-AF65-F5344CB8AC3E}">
        <p14:creationId xmlns:p14="http://schemas.microsoft.com/office/powerpoint/2010/main" val="2632067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ger@rogermagnusresearch.com" TargetMode="External"/><Relationship Id="rId2" Type="http://schemas.openxmlformats.org/officeDocument/2006/relationships/hyperlink" Target="http://www.rogermagnusresearc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6.png"/><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projects.propublica.org/nonprofits/advanced_search"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hyperlink" Target="https://projects.propublica.org/nonprofits/" TargetMode="External"/><Relationship Id="rId2" Type="http://schemas.openxmlformats.org/officeDocument/2006/relationships/hyperlink" Target="https://www.propublica.org/about/"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andid.org/research-and-verify-nonprofits/990-finder"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mailto:roger@rogermagnusresearch.com"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s://www.linkedin.com/in/rogermagnus/" TargetMode="External"/><Relationship Id="rId4" Type="http://schemas.openxmlformats.org/officeDocument/2006/relationships/hyperlink" Target="http://www.rogermagnusresearc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rojects.propublica.org/nonprofit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propublic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6730-35A7-5BBA-F37C-E0EE6566598D}"/>
              </a:ext>
            </a:extLst>
          </p:cNvPr>
          <p:cNvSpPr>
            <a:spLocks noGrp="1"/>
          </p:cNvSpPr>
          <p:nvPr>
            <p:ph type="ctrTitle"/>
          </p:nvPr>
        </p:nvSpPr>
        <p:spPr>
          <a:xfrm>
            <a:off x="237506" y="342956"/>
            <a:ext cx="11124547" cy="5993890"/>
          </a:xfrm>
        </p:spPr>
        <p:txBody>
          <a:bodyPr anchor="t"/>
          <a:lstStyle/>
          <a:p>
            <a:pPr algn="ctr"/>
            <a:r>
              <a:rPr lang="en-US" sz="4800" b="1" i="0" dirty="0">
                <a:solidFill>
                  <a:srgbClr val="1D2228"/>
                </a:solidFill>
                <a:effectLst/>
                <a:latin typeface="Bahnschrift Condensed" panose="020B0502040204020203" pitchFamily="34" charset="0"/>
              </a:rPr>
              <a:t>Nonprofit Explorer from ProPublica:  </a:t>
            </a:r>
            <a:br>
              <a:rPr lang="en-US" sz="4800" b="1" i="0" dirty="0">
                <a:solidFill>
                  <a:srgbClr val="1D2228"/>
                </a:solidFill>
                <a:effectLst/>
                <a:latin typeface="Bahnschrift Condensed" panose="020B0502040204020203" pitchFamily="34" charset="0"/>
              </a:rPr>
            </a:br>
            <a:r>
              <a:rPr lang="en-US" sz="4800" b="1" i="0" dirty="0">
                <a:solidFill>
                  <a:srgbClr val="1D2228"/>
                </a:solidFill>
                <a:effectLst/>
                <a:latin typeface="Bahnschrift Condensed" panose="020B0502040204020203" pitchFamily="34" charset="0"/>
              </a:rPr>
              <a:t>A 360 View for Prospect Researchers to Maximize Value from This Free Resource</a:t>
            </a:r>
            <a:endParaRPr lang="en-US" sz="4800" b="1" dirty="0">
              <a:latin typeface="Bahnschrift Condensed" panose="020B0502040204020203" pitchFamily="34" charset="0"/>
            </a:endParaRPr>
          </a:p>
        </p:txBody>
      </p:sp>
      <p:sp>
        <p:nvSpPr>
          <p:cNvPr id="3" name="Subtitle 2">
            <a:extLst>
              <a:ext uri="{FF2B5EF4-FFF2-40B4-BE49-F238E27FC236}">
                <a16:creationId xmlns:a16="http://schemas.microsoft.com/office/drawing/2014/main" id="{1D525BEC-2025-8F90-B175-3246240E5606}"/>
              </a:ext>
            </a:extLst>
          </p:cNvPr>
          <p:cNvSpPr>
            <a:spLocks noGrp="1"/>
          </p:cNvSpPr>
          <p:nvPr>
            <p:ph type="subTitle" idx="1"/>
          </p:nvPr>
        </p:nvSpPr>
        <p:spPr>
          <a:xfrm>
            <a:off x="1751954" y="2615506"/>
            <a:ext cx="10572000" cy="3899538"/>
          </a:xfrm>
        </p:spPr>
        <p:txBody>
          <a:bodyPr>
            <a:normAutofit fontScale="92500" lnSpcReduction="20000"/>
          </a:bodyPr>
          <a:lstStyle/>
          <a:p>
            <a:r>
              <a:rPr lang="en-US" dirty="0">
                <a:solidFill>
                  <a:schemeClr val="tx1"/>
                </a:solidFill>
                <a:latin typeface="Bahnschrift Condensed" panose="020B0502040204020203" pitchFamily="34" charset="0"/>
              </a:rPr>
              <a:t>Roger Magnus</a:t>
            </a:r>
          </a:p>
          <a:p>
            <a:r>
              <a:rPr lang="en-US" dirty="0">
                <a:solidFill>
                  <a:schemeClr val="tx1"/>
                </a:solidFill>
                <a:latin typeface="Bahnschrift Condensed" panose="020B0502040204020203" pitchFamily="34" charset="0"/>
              </a:rPr>
              <a:t>Roger Magnus Research</a:t>
            </a:r>
          </a:p>
          <a:p>
            <a:r>
              <a:rPr lang="en-US" dirty="0">
                <a:solidFill>
                  <a:schemeClr val="tx1"/>
                </a:solidFill>
                <a:latin typeface="Bahnschrift Condensed" panose="020B0502040204020203" pitchFamily="34" charset="0"/>
              </a:rPr>
              <a:t>Amherst, MA</a:t>
            </a:r>
          </a:p>
          <a:p>
            <a:endParaRPr lang="en-US" dirty="0">
              <a:solidFill>
                <a:srgbClr val="0070C0"/>
              </a:solidFill>
              <a:latin typeface="Bahnschrift Condensed" panose="020B0502040204020203" pitchFamily="34" charset="0"/>
            </a:endParaRPr>
          </a:p>
          <a:p>
            <a:r>
              <a:rPr lang="en-US" dirty="0">
                <a:solidFill>
                  <a:srgbClr val="0070C0"/>
                </a:solidFill>
                <a:latin typeface="Bahnschrift Condensed" panose="020B0502040204020203" pitchFamily="34" charset="0"/>
              </a:rPr>
              <a:t>413-687-8466</a:t>
            </a:r>
          </a:p>
          <a:p>
            <a:r>
              <a:rPr lang="en-US" dirty="0">
                <a:solidFill>
                  <a:srgbClr val="0070C0"/>
                </a:solidFill>
                <a:latin typeface="Bahnschrift Condensed" panose="020B0502040204020203" pitchFamily="34" charset="0"/>
                <a:hlinkClick r:id="rId2">
                  <a:extLst>
                    <a:ext uri="{A12FA001-AC4F-418D-AE19-62706E023703}">
                      <ahyp:hlinkClr xmlns:ahyp="http://schemas.microsoft.com/office/drawing/2018/hyperlinkcolor" val="tx"/>
                    </a:ext>
                  </a:extLst>
                </a:hlinkClick>
              </a:rPr>
              <a:t>www.rogermagnusresearch.com</a:t>
            </a:r>
            <a:endParaRPr lang="en-US" dirty="0">
              <a:solidFill>
                <a:srgbClr val="0070C0"/>
              </a:solidFill>
              <a:latin typeface="Bahnschrift Condensed" panose="020B0502040204020203" pitchFamily="34" charset="0"/>
            </a:endParaRPr>
          </a:p>
          <a:p>
            <a:r>
              <a:rPr lang="en-US" dirty="0">
                <a:solidFill>
                  <a:srgbClr val="0070C0"/>
                </a:solidFill>
                <a:latin typeface="Bahnschrift Condensed" panose="020B0502040204020203" pitchFamily="34" charset="0"/>
                <a:hlinkClick r:id="rId3"/>
              </a:rPr>
              <a:t>roger@rogermagnusresearch.com</a:t>
            </a:r>
            <a:endParaRPr lang="en-US" dirty="0">
              <a:solidFill>
                <a:srgbClr val="0070C0"/>
              </a:solidFill>
              <a:latin typeface="Bahnschrift Condensed" panose="020B0502040204020203" pitchFamily="34" charset="0"/>
            </a:endParaRPr>
          </a:p>
          <a:p>
            <a:r>
              <a:rPr lang="en-US" dirty="0">
                <a:solidFill>
                  <a:srgbClr val="0070C0"/>
                </a:solidFill>
                <a:latin typeface="Bahnschrift Condensed" panose="020B0502040204020203" pitchFamily="34" charset="0"/>
              </a:rPr>
              <a:t>https://www.linkedin.com/in/rogermagnus/</a:t>
            </a:r>
          </a:p>
          <a:p>
            <a:pPr algn="ctr"/>
            <a:endParaRPr lang="en-US" dirty="0">
              <a:latin typeface="Bahnschrift Condensed" panose="020B0502040204020203" pitchFamily="34" charset="0"/>
            </a:endParaRPr>
          </a:p>
          <a:p>
            <a:endParaRPr lang="en-US" dirty="0"/>
          </a:p>
        </p:txBody>
      </p:sp>
    </p:spTree>
    <p:extLst>
      <p:ext uri="{BB962C8B-B14F-4D97-AF65-F5344CB8AC3E}">
        <p14:creationId xmlns:p14="http://schemas.microsoft.com/office/powerpoint/2010/main" val="673639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57224" y="499533"/>
            <a:ext cx="10772775" cy="1032384"/>
          </a:xfrm>
        </p:spPr>
        <p:txBody>
          <a:bodyPr/>
          <a:lstStyle/>
          <a:p>
            <a:pPr algn="ctr"/>
            <a:r>
              <a:rPr lang="en-US" b="1" dirty="0"/>
              <a:t>Basic Search – Search by Organization</a:t>
            </a:r>
          </a:p>
        </p:txBody>
      </p:sp>
      <p:sp>
        <p:nvSpPr>
          <p:cNvPr id="3" name="TextBox 2">
            <a:extLst>
              <a:ext uri="{FF2B5EF4-FFF2-40B4-BE49-F238E27FC236}">
                <a16:creationId xmlns:a16="http://schemas.microsoft.com/office/drawing/2014/main" id="{700C52BA-AA12-F54F-D574-12182E19F190}"/>
              </a:ext>
            </a:extLst>
          </p:cNvPr>
          <p:cNvSpPr txBox="1"/>
          <p:nvPr/>
        </p:nvSpPr>
        <p:spPr>
          <a:xfrm>
            <a:off x="1068781" y="1367770"/>
            <a:ext cx="9488384" cy="2462213"/>
          </a:xfrm>
          <a:prstGeom prst="rect">
            <a:avLst/>
          </a:prstGeom>
          <a:noFill/>
        </p:spPr>
        <p:txBody>
          <a:bodyPr wrap="square" rtlCol="0">
            <a:spAutoFit/>
          </a:bodyPr>
          <a:lstStyle/>
          <a:p>
            <a:r>
              <a:rPr lang="en-US" sz="3600" b="1" dirty="0"/>
              <a:t>Enter name, keyword, </a:t>
            </a:r>
            <a:r>
              <a:rPr lang="en-US" sz="3600" b="1" dirty="0">
                <a:solidFill>
                  <a:srgbClr val="0070C0"/>
                </a:solidFill>
              </a:rPr>
              <a:t>city</a:t>
            </a:r>
          </a:p>
          <a:p>
            <a:r>
              <a:rPr lang="en-US" sz="3600" b="1" dirty="0"/>
              <a:t>243 Results</a:t>
            </a:r>
          </a:p>
          <a:p>
            <a:endParaRPr lang="en-US" sz="3600" b="1" dirty="0"/>
          </a:p>
          <a:p>
            <a:endParaRPr lang="en-US" sz="2800" b="1" dirty="0"/>
          </a:p>
          <a:p>
            <a:pPr marL="285750" indent="-285750">
              <a:buFontTx/>
              <a:buChar char="-"/>
            </a:pPr>
            <a:endParaRPr lang="en-US" dirty="0"/>
          </a:p>
        </p:txBody>
      </p:sp>
      <p:pic>
        <p:nvPicPr>
          <p:cNvPr id="6" name="Picture 5">
            <a:extLst>
              <a:ext uri="{FF2B5EF4-FFF2-40B4-BE49-F238E27FC236}">
                <a16:creationId xmlns:a16="http://schemas.microsoft.com/office/drawing/2014/main" id="{36604AA6-5AC4-FF5D-2D83-EED361BE9BDF}"/>
              </a:ext>
            </a:extLst>
          </p:cNvPr>
          <p:cNvPicPr>
            <a:picLocks noChangeAspect="1"/>
          </p:cNvPicPr>
          <p:nvPr/>
        </p:nvPicPr>
        <p:blipFill>
          <a:blip r:embed="rId3"/>
          <a:stretch>
            <a:fillRect/>
          </a:stretch>
        </p:blipFill>
        <p:spPr>
          <a:xfrm>
            <a:off x="1219261" y="2775857"/>
            <a:ext cx="9648700" cy="3341462"/>
          </a:xfrm>
          <a:prstGeom prst="rect">
            <a:avLst/>
          </a:prstGeom>
        </p:spPr>
      </p:pic>
      <p:sp>
        <p:nvSpPr>
          <p:cNvPr id="4" name="Footer Placeholder 3">
            <a:extLst>
              <a:ext uri="{FF2B5EF4-FFF2-40B4-BE49-F238E27FC236}">
                <a16:creationId xmlns:a16="http://schemas.microsoft.com/office/drawing/2014/main" id="{3CE111E6-C287-6A08-8D55-F0425BEF6095}"/>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160985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57224" y="499533"/>
            <a:ext cx="10772775" cy="1032384"/>
          </a:xfrm>
        </p:spPr>
        <p:txBody>
          <a:bodyPr>
            <a:normAutofit fontScale="90000"/>
          </a:bodyPr>
          <a:lstStyle/>
          <a:p>
            <a:pPr algn="ctr"/>
            <a:r>
              <a:rPr lang="en-US" b="1" dirty="0"/>
              <a:t>Basic Search – Search for </a:t>
            </a:r>
            <a:br>
              <a:rPr lang="en-US" b="1" dirty="0"/>
            </a:br>
            <a:r>
              <a:rPr lang="en-US" b="1" dirty="0"/>
              <a:t>Officers or Employees </a:t>
            </a:r>
          </a:p>
        </p:txBody>
      </p:sp>
      <p:sp>
        <p:nvSpPr>
          <p:cNvPr id="3" name="TextBox 2">
            <a:extLst>
              <a:ext uri="{FF2B5EF4-FFF2-40B4-BE49-F238E27FC236}">
                <a16:creationId xmlns:a16="http://schemas.microsoft.com/office/drawing/2014/main" id="{700C52BA-AA12-F54F-D574-12182E19F190}"/>
              </a:ext>
            </a:extLst>
          </p:cNvPr>
          <p:cNvSpPr txBox="1"/>
          <p:nvPr/>
        </p:nvSpPr>
        <p:spPr>
          <a:xfrm>
            <a:off x="657224" y="1367770"/>
            <a:ext cx="10899776" cy="2462213"/>
          </a:xfrm>
          <a:prstGeom prst="rect">
            <a:avLst/>
          </a:prstGeom>
          <a:noFill/>
        </p:spPr>
        <p:txBody>
          <a:bodyPr wrap="square" rtlCol="0">
            <a:spAutoFit/>
          </a:bodyPr>
          <a:lstStyle/>
          <a:p>
            <a:pPr algn="ctr"/>
            <a:endParaRPr lang="en-US" sz="3600" b="1" dirty="0"/>
          </a:p>
          <a:p>
            <a:pPr algn="ctr"/>
            <a:endParaRPr lang="en-US" sz="3600" b="1" dirty="0"/>
          </a:p>
          <a:p>
            <a:endParaRPr lang="en-US" sz="3600" b="1" dirty="0"/>
          </a:p>
          <a:p>
            <a:endParaRPr lang="en-US" sz="2800" b="1" dirty="0"/>
          </a:p>
          <a:p>
            <a:pPr marL="285750" indent="-285750">
              <a:buFontTx/>
              <a:buChar char="-"/>
            </a:pPr>
            <a:endParaRPr lang="en-US" dirty="0"/>
          </a:p>
        </p:txBody>
      </p:sp>
      <p:pic>
        <p:nvPicPr>
          <p:cNvPr id="8" name="Picture 7">
            <a:extLst>
              <a:ext uri="{FF2B5EF4-FFF2-40B4-BE49-F238E27FC236}">
                <a16:creationId xmlns:a16="http://schemas.microsoft.com/office/drawing/2014/main" id="{539E72DB-FFB3-25D9-DCDE-75B956C6FC37}"/>
              </a:ext>
            </a:extLst>
          </p:cNvPr>
          <p:cNvPicPr>
            <a:picLocks noChangeAspect="1"/>
          </p:cNvPicPr>
          <p:nvPr/>
        </p:nvPicPr>
        <p:blipFill>
          <a:blip r:embed="rId3"/>
          <a:stretch>
            <a:fillRect/>
          </a:stretch>
        </p:blipFill>
        <p:spPr>
          <a:xfrm>
            <a:off x="657224" y="4783667"/>
            <a:ext cx="10899776" cy="1574800"/>
          </a:xfrm>
          <a:prstGeom prst="rect">
            <a:avLst/>
          </a:prstGeom>
        </p:spPr>
      </p:pic>
      <p:sp>
        <p:nvSpPr>
          <p:cNvPr id="4" name="Footer Placeholder 3">
            <a:extLst>
              <a:ext uri="{FF2B5EF4-FFF2-40B4-BE49-F238E27FC236}">
                <a16:creationId xmlns:a16="http://schemas.microsoft.com/office/drawing/2014/main" id="{80020AA4-B9D8-474D-6A21-082A281F5DD0}"/>
              </a:ext>
            </a:extLst>
          </p:cNvPr>
          <p:cNvSpPr>
            <a:spLocks noGrp="1"/>
          </p:cNvSpPr>
          <p:nvPr>
            <p:ph type="ftr" sz="quarter" idx="11"/>
          </p:nvPr>
        </p:nvSpPr>
        <p:spPr/>
        <p:txBody>
          <a:bodyPr/>
          <a:lstStyle/>
          <a:p>
            <a:r>
              <a:rPr lang="en-US" dirty="0"/>
              <a:t>Roger Magnus Research </a:t>
            </a:r>
          </a:p>
        </p:txBody>
      </p:sp>
      <p:pic>
        <p:nvPicPr>
          <p:cNvPr id="7" name="Picture 6">
            <a:extLst>
              <a:ext uri="{FF2B5EF4-FFF2-40B4-BE49-F238E27FC236}">
                <a16:creationId xmlns:a16="http://schemas.microsoft.com/office/drawing/2014/main" id="{C2F14457-1C44-B9FE-8980-4056A8C26BEB}"/>
              </a:ext>
            </a:extLst>
          </p:cNvPr>
          <p:cNvPicPr>
            <a:picLocks noChangeAspect="1"/>
          </p:cNvPicPr>
          <p:nvPr/>
        </p:nvPicPr>
        <p:blipFill>
          <a:blip r:embed="rId4"/>
          <a:stretch>
            <a:fillRect/>
          </a:stretch>
        </p:blipFill>
        <p:spPr>
          <a:xfrm>
            <a:off x="685800" y="2191045"/>
            <a:ext cx="11040094" cy="2396392"/>
          </a:xfrm>
          <a:prstGeom prst="rect">
            <a:avLst/>
          </a:prstGeom>
        </p:spPr>
      </p:pic>
    </p:spTree>
    <p:extLst>
      <p:ext uri="{BB962C8B-B14F-4D97-AF65-F5344CB8AC3E}">
        <p14:creationId xmlns:p14="http://schemas.microsoft.com/office/powerpoint/2010/main" val="152340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85800" y="393423"/>
            <a:ext cx="10772775" cy="122767"/>
          </a:xfrm>
        </p:spPr>
        <p:txBody>
          <a:bodyPr>
            <a:normAutofit fontScale="90000"/>
          </a:bodyPr>
          <a:lstStyle/>
          <a:p>
            <a:pPr algn="ctr"/>
            <a:r>
              <a:rPr lang="en-US" b="1" dirty="0"/>
              <a:t>Basic Search – Full-Text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762001" y="560916"/>
            <a:ext cx="10772775" cy="6894195"/>
          </a:xfrm>
          <a:prstGeom prst="rect">
            <a:avLst/>
          </a:prstGeom>
          <a:noFill/>
        </p:spPr>
        <p:txBody>
          <a:bodyPr wrap="square" rtlCol="0">
            <a:spAutoFit/>
          </a:bodyPr>
          <a:lstStyle/>
          <a:p>
            <a:endParaRPr lang="en-US" sz="1200" b="1" dirty="0"/>
          </a:p>
          <a:p>
            <a:r>
              <a:rPr lang="en-US" sz="3600" b="1" dirty="0">
                <a:solidFill>
                  <a:srgbClr val="0070C0"/>
                </a:solidFill>
                <a:latin typeface="Bahnschrift" panose="020B0502040204020203" pitchFamily="34" charset="0"/>
              </a:rPr>
              <a:t>Some Ways to Use:</a:t>
            </a:r>
          </a:p>
          <a:p>
            <a:endParaRPr lang="en-US" sz="1200" b="1" dirty="0">
              <a:solidFill>
                <a:srgbClr val="0070C0"/>
              </a:solidFill>
              <a:latin typeface="Bahnschrift" panose="020B0502040204020203" pitchFamily="34" charset="0"/>
            </a:endParaRPr>
          </a:p>
          <a:p>
            <a:pPr marL="742950" indent="-742950">
              <a:buAutoNum type="arabicPeriod"/>
            </a:pPr>
            <a:r>
              <a:rPr lang="en-US" sz="2800" dirty="0">
                <a:solidFill>
                  <a:srgbClr val="0070C0"/>
                </a:solidFill>
                <a:latin typeface="Bahnschrift" panose="020B0502040204020203" pitchFamily="34" charset="0"/>
              </a:rPr>
              <a:t>New Foundation Funding: Search on a nonprofit that has received foundation funding/search for relationships between nonprofits and foundations. </a:t>
            </a:r>
          </a:p>
          <a:p>
            <a:pPr marL="742950" indent="-742950">
              <a:buAutoNum type="arabicPeriod"/>
            </a:pPr>
            <a:endParaRPr lang="en-US" sz="2800" dirty="0">
              <a:solidFill>
                <a:srgbClr val="0070C0"/>
              </a:solidFill>
              <a:latin typeface="Bahnschrift" panose="020B0502040204020203" pitchFamily="34" charset="0"/>
            </a:endParaRPr>
          </a:p>
          <a:p>
            <a:pPr marL="742950" indent="-742950">
              <a:buAutoNum type="arabicPeriod"/>
            </a:pPr>
            <a:r>
              <a:rPr lang="en-US" sz="2800" dirty="0">
                <a:solidFill>
                  <a:srgbClr val="0070C0"/>
                </a:solidFill>
                <a:latin typeface="Bahnschrift" panose="020B0502040204020203" pitchFamily="34" charset="0"/>
              </a:rPr>
              <a:t>Search for People: Results organized differently and may go back further than People search. </a:t>
            </a:r>
          </a:p>
          <a:p>
            <a:pPr marL="742950" indent="-742950">
              <a:buAutoNum type="arabicPeriod"/>
            </a:pPr>
            <a:endParaRPr lang="en-US" sz="2800" dirty="0">
              <a:solidFill>
                <a:srgbClr val="0070C0"/>
              </a:solidFill>
              <a:latin typeface="Bahnschrift" panose="020B0502040204020203" pitchFamily="34" charset="0"/>
            </a:endParaRPr>
          </a:p>
          <a:p>
            <a:pPr marL="742950" indent="-742950">
              <a:buAutoNum type="arabicPeriod"/>
            </a:pPr>
            <a:r>
              <a:rPr lang="en-US" sz="2800" dirty="0">
                <a:solidFill>
                  <a:srgbClr val="0070C0"/>
                </a:solidFill>
                <a:latin typeface="Bahnschrift" panose="020B0502040204020203" pitchFamily="34" charset="0"/>
              </a:rPr>
              <a:t>Location search (Advanced Search works better)</a:t>
            </a:r>
          </a:p>
          <a:p>
            <a:pPr marL="742950" indent="-742950">
              <a:buAutoNum type="arabicPeriod"/>
            </a:pPr>
            <a:endParaRPr lang="en-US" sz="2800" dirty="0">
              <a:solidFill>
                <a:srgbClr val="0070C0"/>
              </a:solidFill>
              <a:latin typeface="Bahnschrift" panose="020B0502040204020203" pitchFamily="34" charset="0"/>
            </a:endParaRPr>
          </a:p>
          <a:p>
            <a:pPr marL="742950" indent="-742950">
              <a:buAutoNum type="arabicPeriod"/>
            </a:pPr>
            <a:r>
              <a:rPr lang="en-US" sz="2800" dirty="0">
                <a:solidFill>
                  <a:srgbClr val="0070C0"/>
                </a:solidFill>
                <a:latin typeface="Bahnschrift" panose="020B0502040204020203" pitchFamily="34" charset="0"/>
              </a:rPr>
              <a:t>Search for other types of nonprofits besides 501(c)(3)’s, e.g.  ((501(c)(4)) (Advanced Search better)</a:t>
            </a:r>
          </a:p>
          <a:p>
            <a:endParaRPr lang="en-US" sz="2800" b="1" dirty="0"/>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FB8F8F5D-1D1F-C4A0-41E1-77F616202030}"/>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156409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57224" y="499533"/>
            <a:ext cx="10772775" cy="1032384"/>
          </a:xfrm>
        </p:spPr>
        <p:txBody>
          <a:bodyPr/>
          <a:lstStyle/>
          <a:p>
            <a:pPr algn="ctr"/>
            <a:r>
              <a:rPr lang="en-US" b="1" dirty="0"/>
              <a:t>Basic Search – Full-Text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1068781" y="1367770"/>
            <a:ext cx="9488384" cy="1908215"/>
          </a:xfrm>
          <a:prstGeom prst="rect">
            <a:avLst/>
          </a:prstGeom>
          <a:noFill/>
        </p:spPr>
        <p:txBody>
          <a:bodyPr wrap="square" rtlCol="0">
            <a:spAutoFit/>
          </a:bodyPr>
          <a:lstStyle/>
          <a:p>
            <a:pPr algn="ctr"/>
            <a:endParaRPr lang="en-US" sz="3600" b="1" dirty="0"/>
          </a:p>
          <a:p>
            <a:endParaRPr lang="en-US" sz="3600" b="1" dirty="0"/>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653EC27C-3C96-5E96-12AE-9AB2A4C39611}"/>
              </a:ext>
            </a:extLst>
          </p:cNvPr>
          <p:cNvSpPr>
            <a:spLocks noGrp="1"/>
          </p:cNvSpPr>
          <p:nvPr>
            <p:ph type="ftr" sz="quarter" idx="11"/>
          </p:nvPr>
        </p:nvSpPr>
        <p:spPr/>
        <p:txBody>
          <a:bodyPr/>
          <a:lstStyle/>
          <a:p>
            <a:r>
              <a:rPr lang="en-US" dirty="0"/>
              <a:t>Roger Magnus Research </a:t>
            </a:r>
          </a:p>
        </p:txBody>
      </p:sp>
      <p:pic>
        <p:nvPicPr>
          <p:cNvPr id="7" name="Picture 6">
            <a:extLst>
              <a:ext uri="{FF2B5EF4-FFF2-40B4-BE49-F238E27FC236}">
                <a16:creationId xmlns:a16="http://schemas.microsoft.com/office/drawing/2014/main" id="{63EC0631-E851-BFE2-C329-91EA993E0E14}"/>
              </a:ext>
            </a:extLst>
          </p:cNvPr>
          <p:cNvPicPr>
            <a:picLocks noChangeAspect="1"/>
          </p:cNvPicPr>
          <p:nvPr/>
        </p:nvPicPr>
        <p:blipFill>
          <a:blip r:embed="rId3"/>
          <a:stretch>
            <a:fillRect/>
          </a:stretch>
        </p:blipFill>
        <p:spPr>
          <a:xfrm>
            <a:off x="390525" y="1619250"/>
            <a:ext cx="11410950" cy="3619500"/>
          </a:xfrm>
          <a:prstGeom prst="rect">
            <a:avLst/>
          </a:prstGeom>
        </p:spPr>
      </p:pic>
    </p:spTree>
    <p:extLst>
      <p:ext uri="{BB962C8B-B14F-4D97-AF65-F5344CB8AC3E}">
        <p14:creationId xmlns:p14="http://schemas.microsoft.com/office/powerpoint/2010/main" val="64277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245732"/>
            <a:ext cx="10772775" cy="1032384"/>
          </a:xfrm>
        </p:spPr>
        <p:txBody>
          <a:bodyPr/>
          <a:lstStyle/>
          <a:p>
            <a:pPr algn="ctr"/>
            <a:r>
              <a:rPr lang="en-US" b="1" dirty="0"/>
              <a:t>Basic Search – Full-Text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1068781" y="1367770"/>
            <a:ext cx="9488384" cy="1908215"/>
          </a:xfrm>
          <a:prstGeom prst="rect">
            <a:avLst/>
          </a:prstGeom>
          <a:noFill/>
        </p:spPr>
        <p:txBody>
          <a:bodyPr wrap="square" rtlCol="0">
            <a:spAutoFit/>
          </a:bodyPr>
          <a:lstStyle/>
          <a:p>
            <a:pPr algn="ctr"/>
            <a:endParaRPr lang="en-US" sz="3600" b="1" dirty="0"/>
          </a:p>
          <a:p>
            <a:endParaRPr lang="en-US" sz="3600" b="1" dirty="0"/>
          </a:p>
          <a:p>
            <a:endParaRPr lang="en-US" sz="2800" b="1" dirty="0"/>
          </a:p>
          <a:p>
            <a:pPr marL="285750" indent="-285750">
              <a:buFontTx/>
              <a:buChar char="-"/>
            </a:pPr>
            <a:endParaRPr lang="en-US" dirty="0"/>
          </a:p>
        </p:txBody>
      </p:sp>
      <p:pic>
        <p:nvPicPr>
          <p:cNvPr id="6" name="Picture 5">
            <a:extLst>
              <a:ext uri="{FF2B5EF4-FFF2-40B4-BE49-F238E27FC236}">
                <a16:creationId xmlns:a16="http://schemas.microsoft.com/office/drawing/2014/main" id="{3CBF7F1A-EAE6-804B-818B-B4F255EC614A}"/>
              </a:ext>
            </a:extLst>
          </p:cNvPr>
          <p:cNvPicPr>
            <a:picLocks noChangeAspect="1"/>
          </p:cNvPicPr>
          <p:nvPr/>
        </p:nvPicPr>
        <p:blipFill>
          <a:blip r:embed="rId3"/>
          <a:stretch>
            <a:fillRect/>
          </a:stretch>
        </p:blipFill>
        <p:spPr>
          <a:xfrm>
            <a:off x="914400" y="2064292"/>
            <a:ext cx="10652166" cy="3634475"/>
          </a:xfrm>
          <a:prstGeom prst="rect">
            <a:avLst/>
          </a:prstGeom>
        </p:spPr>
      </p:pic>
      <p:pic>
        <p:nvPicPr>
          <p:cNvPr id="8" name="Picture 7">
            <a:extLst>
              <a:ext uri="{FF2B5EF4-FFF2-40B4-BE49-F238E27FC236}">
                <a16:creationId xmlns:a16="http://schemas.microsoft.com/office/drawing/2014/main" id="{69AE9FDE-B6B2-95FA-1094-14F54183FECB}"/>
              </a:ext>
            </a:extLst>
          </p:cNvPr>
          <p:cNvPicPr>
            <a:picLocks noChangeAspect="1"/>
          </p:cNvPicPr>
          <p:nvPr/>
        </p:nvPicPr>
        <p:blipFill>
          <a:blip r:embed="rId4"/>
          <a:stretch>
            <a:fillRect/>
          </a:stretch>
        </p:blipFill>
        <p:spPr>
          <a:xfrm>
            <a:off x="538348" y="5867506"/>
            <a:ext cx="11530940" cy="687191"/>
          </a:xfrm>
          <a:prstGeom prst="rect">
            <a:avLst/>
          </a:prstGeom>
        </p:spPr>
      </p:pic>
      <p:sp>
        <p:nvSpPr>
          <p:cNvPr id="9" name="Oval 8">
            <a:extLst>
              <a:ext uri="{FF2B5EF4-FFF2-40B4-BE49-F238E27FC236}">
                <a16:creationId xmlns:a16="http://schemas.microsoft.com/office/drawing/2014/main" id="{FE4E3269-D1A3-ECC6-22EC-5FBC0D64F177}"/>
              </a:ext>
            </a:extLst>
          </p:cNvPr>
          <p:cNvSpPr/>
          <p:nvPr/>
        </p:nvSpPr>
        <p:spPr>
          <a:xfrm>
            <a:off x="625434" y="3275985"/>
            <a:ext cx="11356769" cy="5323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0D9F5CF-7936-5AFE-5FF7-3BD47631DEE3}"/>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413334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0" y="234724"/>
            <a:ext cx="10772775" cy="569246"/>
          </a:xfrm>
        </p:spPr>
        <p:txBody>
          <a:bodyPr>
            <a:normAutofit fontScale="90000"/>
          </a:bodyPr>
          <a:lstStyle/>
          <a:p>
            <a:pPr algn="ctr"/>
            <a:r>
              <a:rPr lang="en-US" b="1" dirty="0"/>
              <a:t>Basic Search – Full-Text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1098469" y="604775"/>
            <a:ext cx="9488384" cy="1354217"/>
          </a:xfrm>
          <a:prstGeom prst="rect">
            <a:avLst/>
          </a:prstGeom>
          <a:noFill/>
        </p:spPr>
        <p:txBody>
          <a:bodyPr wrap="square" rtlCol="0">
            <a:spAutoFit/>
          </a:bodyPr>
          <a:lstStyle/>
          <a:p>
            <a:pPr algn="ctr"/>
            <a:endParaRPr lang="en-US" sz="3600" b="1" dirty="0"/>
          </a:p>
          <a:p>
            <a:endParaRPr lang="en-US" sz="2800" b="1" dirty="0"/>
          </a:p>
          <a:p>
            <a:pPr marL="285750" indent="-285750">
              <a:buFontTx/>
              <a:buChar char="-"/>
            </a:pPr>
            <a:endParaRPr lang="en-US" dirty="0"/>
          </a:p>
        </p:txBody>
      </p:sp>
      <p:pic>
        <p:nvPicPr>
          <p:cNvPr id="10" name="Picture 9">
            <a:extLst>
              <a:ext uri="{FF2B5EF4-FFF2-40B4-BE49-F238E27FC236}">
                <a16:creationId xmlns:a16="http://schemas.microsoft.com/office/drawing/2014/main" id="{A49E7290-AE3F-25CB-8B60-DFF49F028550}"/>
              </a:ext>
            </a:extLst>
          </p:cNvPr>
          <p:cNvPicPr>
            <a:picLocks noChangeAspect="1"/>
          </p:cNvPicPr>
          <p:nvPr/>
        </p:nvPicPr>
        <p:blipFill>
          <a:blip r:embed="rId3"/>
          <a:stretch>
            <a:fillRect/>
          </a:stretch>
        </p:blipFill>
        <p:spPr>
          <a:xfrm>
            <a:off x="1821875" y="3886283"/>
            <a:ext cx="6412676" cy="2595123"/>
          </a:xfrm>
          <a:prstGeom prst="rect">
            <a:avLst/>
          </a:prstGeom>
        </p:spPr>
      </p:pic>
      <p:sp>
        <p:nvSpPr>
          <p:cNvPr id="4" name="Footer Placeholder 3">
            <a:extLst>
              <a:ext uri="{FF2B5EF4-FFF2-40B4-BE49-F238E27FC236}">
                <a16:creationId xmlns:a16="http://schemas.microsoft.com/office/drawing/2014/main" id="{2AB4EEB2-1155-4531-5EF1-9FA918CE9589}"/>
              </a:ext>
            </a:extLst>
          </p:cNvPr>
          <p:cNvSpPr>
            <a:spLocks noGrp="1"/>
          </p:cNvSpPr>
          <p:nvPr>
            <p:ph type="ftr" sz="quarter" idx="11"/>
          </p:nvPr>
        </p:nvSpPr>
        <p:spPr/>
        <p:txBody>
          <a:bodyPr/>
          <a:lstStyle/>
          <a:p>
            <a:r>
              <a:rPr lang="en-US" dirty="0"/>
              <a:t>Roger Magnus Research </a:t>
            </a:r>
          </a:p>
        </p:txBody>
      </p:sp>
      <p:pic>
        <p:nvPicPr>
          <p:cNvPr id="7" name="Picture 6">
            <a:extLst>
              <a:ext uri="{FF2B5EF4-FFF2-40B4-BE49-F238E27FC236}">
                <a16:creationId xmlns:a16="http://schemas.microsoft.com/office/drawing/2014/main" id="{68420392-9D1F-AC83-5F2B-47C73A01035F}"/>
              </a:ext>
            </a:extLst>
          </p:cNvPr>
          <p:cNvPicPr>
            <a:picLocks noChangeAspect="1"/>
          </p:cNvPicPr>
          <p:nvPr/>
        </p:nvPicPr>
        <p:blipFill>
          <a:blip r:embed="rId4"/>
          <a:stretch>
            <a:fillRect/>
          </a:stretch>
        </p:blipFill>
        <p:spPr>
          <a:xfrm>
            <a:off x="1745673" y="1453909"/>
            <a:ext cx="7362701" cy="2432374"/>
          </a:xfrm>
          <a:prstGeom prst="rect">
            <a:avLst/>
          </a:prstGeom>
        </p:spPr>
      </p:pic>
    </p:spTree>
    <p:extLst>
      <p:ext uri="{BB962C8B-B14F-4D97-AF65-F5344CB8AC3E}">
        <p14:creationId xmlns:p14="http://schemas.microsoft.com/office/powerpoint/2010/main" val="201355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286732"/>
            <a:ext cx="10772775" cy="569246"/>
          </a:xfrm>
        </p:spPr>
        <p:txBody>
          <a:bodyPr>
            <a:normAutofit fontScale="90000"/>
          </a:bodyPr>
          <a:lstStyle/>
          <a:p>
            <a:pPr algn="ctr"/>
            <a:r>
              <a:rPr lang="en-US" b="1" dirty="0"/>
              <a:t>Basic Search – Full-Text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1098469" y="604775"/>
            <a:ext cx="9488384" cy="1908215"/>
          </a:xfrm>
          <a:prstGeom prst="rect">
            <a:avLst/>
          </a:prstGeom>
          <a:noFill/>
        </p:spPr>
        <p:txBody>
          <a:bodyPr wrap="square" rtlCol="0">
            <a:spAutoFit/>
          </a:bodyPr>
          <a:lstStyle/>
          <a:p>
            <a:pPr algn="ctr"/>
            <a:endParaRPr lang="en-US" sz="3600" b="1" dirty="0"/>
          </a:p>
          <a:p>
            <a:endParaRPr lang="en-US" sz="3600" b="1" dirty="0"/>
          </a:p>
          <a:p>
            <a:endParaRPr lang="en-US" sz="2800" b="1" dirty="0"/>
          </a:p>
          <a:p>
            <a:pPr marL="285750" indent="-285750">
              <a:buFontTx/>
              <a:buChar char="-"/>
            </a:pPr>
            <a:endParaRPr lang="en-US" dirty="0"/>
          </a:p>
        </p:txBody>
      </p:sp>
      <p:graphicFrame>
        <p:nvGraphicFramePr>
          <p:cNvPr id="4" name="Object 3">
            <a:extLst>
              <a:ext uri="{FF2B5EF4-FFF2-40B4-BE49-F238E27FC236}">
                <a16:creationId xmlns:a16="http://schemas.microsoft.com/office/drawing/2014/main" id="{65938FB4-8381-A5EF-4233-8C936B0E3B64}"/>
              </a:ext>
            </a:extLst>
          </p:cNvPr>
          <p:cNvGraphicFramePr>
            <a:graphicFrameLocks noChangeAspect="1"/>
          </p:cNvGraphicFramePr>
          <p:nvPr>
            <p:extLst>
              <p:ext uri="{D42A27DB-BD31-4B8C-83A1-F6EECF244321}">
                <p14:modId xmlns:p14="http://schemas.microsoft.com/office/powerpoint/2010/main" val="538357628"/>
              </p:ext>
            </p:extLst>
          </p:nvPr>
        </p:nvGraphicFramePr>
        <p:xfrm>
          <a:off x="762001" y="1010364"/>
          <a:ext cx="11360150" cy="1835150"/>
        </p:xfrm>
        <a:graphic>
          <a:graphicData uri="http://schemas.openxmlformats.org/presentationml/2006/ole">
            <mc:AlternateContent xmlns:mc="http://schemas.openxmlformats.org/markup-compatibility/2006">
              <mc:Choice xmlns:v="urn:schemas-microsoft-com:vml" Requires="v">
                <p:oleObj name="Bitmap Image" r:id="rId3" imgW="11360160" imgH="1835280" progId="Paint.Picture">
                  <p:embed/>
                </p:oleObj>
              </mc:Choice>
              <mc:Fallback>
                <p:oleObj name="Bitmap Image" r:id="rId3" imgW="11360160" imgH="1835280" progId="Paint.Picture">
                  <p:embed/>
                  <p:pic>
                    <p:nvPicPr>
                      <p:cNvPr id="0" name=""/>
                      <p:cNvPicPr/>
                      <p:nvPr/>
                    </p:nvPicPr>
                    <p:blipFill>
                      <a:blip r:embed="rId4"/>
                      <a:stretch>
                        <a:fillRect/>
                      </a:stretch>
                    </p:blipFill>
                    <p:spPr>
                      <a:xfrm>
                        <a:off x="762001" y="1010364"/>
                        <a:ext cx="11360150" cy="183515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0ADD1AE-727F-2C3B-85F9-6FE164A3FB7E}"/>
              </a:ext>
            </a:extLst>
          </p:cNvPr>
          <p:cNvPicPr>
            <a:picLocks noChangeAspect="1"/>
          </p:cNvPicPr>
          <p:nvPr/>
        </p:nvPicPr>
        <p:blipFill>
          <a:blip r:embed="rId5"/>
          <a:stretch>
            <a:fillRect/>
          </a:stretch>
        </p:blipFill>
        <p:spPr>
          <a:xfrm>
            <a:off x="762001" y="3858099"/>
            <a:ext cx="9490362" cy="2856706"/>
          </a:xfrm>
          <a:prstGeom prst="rect">
            <a:avLst/>
          </a:prstGeom>
        </p:spPr>
      </p:pic>
      <p:graphicFrame>
        <p:nvGraphicFramePr>
          <p:cNvPr id="8" name="Object 7">
            <a:extLst>
              <a:ext uri="{FF2B5EF4-FFF2-40B4-BE49-F238E27FC236}">
                <a16:creationId xmlns:a16="http://schemas.microsoft.com/office/drawing/2014/main" id="{E452668B-1F34-0F6A-C47B-9A6425FA20BB}"/>
              </a:ext>
            </a:extLst>
          </p:cNvPr>
          <p:cNvGraphicFramePr>
            <a:graphicFrameLocks noChangeAspect="1"/>
          </p:cNvGraphicFramePr>
          <p:nvPr>
            <p:extLst>
              <p:ext uri="{D42A27DB-BD31-4B8C-83A1-F6EECF244321}">
                <p14:modId xmlns:p14="http://schemas.microsoft.com/office/powerpoint/2010/main" val="2586613737"/>
              </p:ext>
            </p:extLst>
          </p:nvPr>
        </p:nvGraphicFramePr>
        <p:xfrm>
          <a:off x="762001" y="2922707"/>
          <a:ext cx="10161319" cy="858199"/>
        </p:xfrm>
        <a:graphic>
          <a:graphicData uri="http://schemas.openxmlformats.org/presentationml/2006/ole">
            <mc:AlternateContent xmlns:mc="http://schemas.openxmlformats.org/markup-compatibility/2006">
              <mc:Choice xmlns:v="urn:schemas-microsoft-com:vml" Requires="v">
                <p:oleObj name="Bitmap Image" r:id="rId6" imgW="10826640" imgH="914400" progId="Paint.Picture">
                  <p:embed/>
                </p:oleObj>
              </mc:Choice>
              <mc:Fallback>
                <p:oleObj name="Bitmap Image" r:id="rId6" imgW="10826640" imgH="914400" progId="Paint.Picture">
                  <p:embed/>
                  <p:pic>
                    <p:nvPicPr>
                      <p:cNvPr id="0" name=""/>
                      <p:cNvPicPr/>
                      <p:nvPr/>
                    </p:nvPicPr>
                    <p:blipFill>
                      <a:blip r:embed="rId7"/>
                      <a:stretch>
                        <a:fillRect/>
                      </a:stretch>
                    </p:blipFill>
                    <p:spPr>
                      <a:xfrm>
                        <a:off x="762001" y="2922707"/>
                        <a:ext cx="10161319" cy="858199"/>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A43A26ED-A6C9-5721-D8A9-5BF69B054B2C}"/>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17139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20152"/>
            <a:ext cx="10772775" cy="569246"/>
          </a:xfrm>
        </p:spPr>
        <p:txBody>
          <a:bodyPr>
            <a:normAutofit fontScale="90000"/>
          </a:bodyPr>
          <a:lstStyle/>
          <a:p>
            <a:pPr algn="ctr"/>
            <a:r>
              <a:rPr lang="en-US" b="1" dirty="0"/>
              <a:t>Basic Search – Full-Text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1098469" y="604775"/>
            <a:ext cx="9488384" cy="1908215"/>
          </a:xfrm>
          <a:prstGeom prst="rect">
            <a:avLst/>
          </a:prstGeom>
          <a:noFill/>
        </p:spPr>
        <p:txBody>
          <a:bodyPr wrap="square" rtlCol="0">
            <a:spAutoFit/>
          </a:bodyPr>
          <a:lstStyle/>
          <a:p>
            <a:pPr algn="ctr"/>
            <a:endParaRPr lang="en-US" sz="3600" b="1" dirty="0"/>
          </a:p>
          <a:p>
            <a:endParaRPr lang="en-US" sz="3600" b="1" dirty="0"/>
          </a:p>
          <a:p>
            <a:endParaRPr lang="en-US" sz="2800" b="1" dirty="0"/>
          </a:p>
          <a:p>
            <a:pPr marL="285750" indent="-285750">
              <a:buFontTx/>
              <a:buChar char="-"/>
            </a:pPr>
            <a:endParaRPr lang="en-US" dirty="0"/>
          </a:p>
        </p:txBody>
      </p:sp>
      <p:pic>
        <p:nvPicPr>
          <p:cNvPr id="6" name="Picture 5">
            <a:extLst>
              <a:ext uri="{FF2B5EF4-FFF2-40B4-BE49-F238E27FC236}">
                <a16:creationId xmlns:a16="http://schemas.microsoft.com/office/drawing/2014/main" id="{57EA2258-2640-8770-D00D-D09EB76DD462}"/>
              </a:ext>
            </a:extLst>
          </p:cNvPr>
          <p:cNvPicPr>
            <a:picLocks noChangeAspect="1"/>
          </p:cNvPicPr>
          <p:nvPr/>
        </p:nvPicPr>
        <p:blipFill>
          <a:blip r:embed="rId3"/>
          <a:stretch>
            <a:fillRect/>
          </a:stretch>
        </p:blipFill>
        <p:spPr>
          <a:xfrm>
            <a:off x="1446812" y="1031458"/>
            <a:ext cx="8791698" cy="2301342"/>
          </a:xfrm>
          <a:prstGeom prst="rect">
            <a:avLst/>
          </a:prstGeom>
        </p:spPr>
      </p:pic>
      <p:pic>
        <p:nvPicPr>
          <p:cNvPr id="8" name="Picture 7">
            <a:extLst>
              <a:ext uri="{FF2B5EF4-FFF2-40B4-BE49-F238E27FC236}">
                <a16:creationId xmlns:a16="http://schemas.microsoft.com/office/drawing/2014/main" id="{CC884621-9001-E968-4CAB-ACF793C584A3}"/>
              </a:ext>
            </a:extLst>
          </p:cNvPr>
          <p:cNvPicPr>
            <a:picLocks noChangeAspect="1"/>
          </p:cNvPicPr>
          <p:nvPr/>
        </p:nvPicPr>
        <p:blipFill>
          <a:blip r:embed="rId4"/>
          <a:stretch>
            <a:fillRect/>
          </a:stretch>
        </p:blipFill>
        <p:spPr>
          <a:xfrm>
            <a:off x="1529939" y="3535376"/>
            <a:ext cx="7693231" cy="2816744"/>
          </a:xfrm>
          <a:prstGeom prst="rect">
            <a:avLst/>
          </a:prstGeom>
        </p:spPr>
      </p:pic>
      <p:sp>
        <p:nvSpPr>
          <p:cNvPr id="4" name="Footer Placeholder 3">
            <a:extLst>
              <a:ext uri="{FF2B5EF4-FFF2-40B4-BE49-F238E27FC236}">
                <a16:creationId xmlns:a16="http://schemas.microsoft.com/office/drawing/2014/main" id="{2C509169-1393-AB5F-786A-1906E22949EC}"/>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210845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463041"/>
            <a:ext cx="10772775" cy="569246"/>
          </a:xfrm>
        </p:spPr>
        <p:txBody>
          <a:bodyPr>
            <a:normAutofit fontScale="90000"/>
          </a:bodyPr>
          <a:lstStyle/>
          <a:p>
            <a:pPr algn="ctr"/>
            <a:r>
              <a:rPr lang="en-US" b="1" dirty="0"/>
              <a:t>Basic Search – Full-Text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991591" y="604775"/>
            <a:ext cx="9488384" cy="3016210"/>
          </a:xfrm>
          <a:prstGeom prst="rect">
            <a:avLst/>
          </a:prstGeom>
          <a:noFill/>
        </p:spPr>
        <p:txBody>
          <a:bodyPr wrap="square" rtlCol="0">
            <a:spAutoFit/>
          </a:bodyPr>
          <a:lstStyle/>
          <a:p>
            <a:pPr algn="ctr"/>
            <a:endParaRPr lang="en-US" sz="3600" b="1" dirty="0"/>
          </a:p>
          <a:p>
            <a:pPr algn="ctr"/>
            <a:endParaRPr lang="en-US" sz="3600" b="1" dirty="0"/>
          </a:p>
          <a:p>
            <a:r>
              <a:rPr lang="en-US" sz="3600" b="1" dirty="0"/>
              <a:t>Ex. Alaska Conservation Foundation</a:t>
            </a:r>
          </a:p>
          <a:p>
            <a:endParaRPr lang="en-US" sz="3600" b="1" dirty="0"/>
          </a:p>
          <a:p>
            <a:endParaRPr lang="en-US" sz="2800" b="1" dirty="0"/>
          </a:p>
          <a:p>
            <a:pPr marL="285750" indent="-285750">
              <a:buFontTx/>
              <a:buChar char="-"/>
            </a:pPr>
            <a:endParaRPr lang="en-US" dirty="0"/>
          </a:p>
        </p:txBody>
      </p:sp>
      <p:pic>
        <p:nvPicPr>
          <p:cNvPr id="5" name="Picture 4">
            <a:extLst>
              <a:ext uri="{FF2B5EF4-FFF2-40B4-BE49-F238E27FC236}">
                <a16:creationId xmlns:a16="http://schemas.microsoft.com/office/drawing/2014/main" id="{C2ECCE53-B770-3CAD-BF0E-3C306B15C9B4}"/>
              </a:ext>
            </a:extLst>
          </p:cNvPr>
          <p:cNvPicPr>
            <a:picLocks noChangeAspect="1"/>
          </p:cNvPicPr>
          <p:nvPr/>
        </p:nvPicPr>
        <p:blipFill>
          <a:blip r:embed="rId3"/>
          <a:stretch>
            <a:fillRect/>
          </a:stretch>
        </p:blipFill>
        <p:spPr>
          <a:xfrm>
            <a:off x="902523" y="2960669"/>
            <a:ext cx="10723779" cy="1492577"/>
          </a:xfrm>
          <a:prstGeom prst="rect">
            <a:avLst/>
          </a:prstGeom>
        </p:spPr>
      </p:pic>
      <p:sp>
        <p:nvSpPr>
          <p:cNvPr id="4" name="Footer Placeholder 3">
            <a:extLst>
              <a:ext uri="{FF2B5EF4-FFF2-40B4-BE49-F238E27FC236}">
                <a16:creationId xmlns:a16="http://schemas.microsoft.com/office/drawing/2014/main" id="{034AE3AA-A9FB-90E5-7816-F9D8E884FA83}"/>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83438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3" y="320152"/>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380010" y="604775"/>
            <a:ext cx="11811990" cy="7694414"/>
          </a:xfrm>
          <a:prstGeom prst="rect">
            <a:avLst/>
          </a:prstGeom>
          <a:noFill/>
        </p:spPr>
        <p:txBody>
          <a:bodyPr wrap="square" rtlCol="0">
            <a:spAutoFit/>
          </a:bodyPr>
          <a:lstStyle/>
          <a:p>
            <a:pPr algn="ctr"/>
            <a:endParaRPr lang="en-US" sz="3600" b="1" dirty="0"/>
          </a:p>
          <a:p>
            <a:r>
              <a:rPr lang="en-US" sz="3200" b="1" dirty="0">
                <a:solidFill>
                  <a:srgbClr val="0070C0"/>
                </a:solidFill>
                <a:latin typeface="Bahnschrift" panose="020B0502040204020203" pitchFamily="34" charset="0"/>
              </a:rPr>
              <a:t>Website: </a:t>
            </a:r>
            <a:r>
              <a:rPr lang="en-US" sz="2400" dirty="0">
                <a:solidFill>
                  <a:srgbClr val="0070C0"/>
                </a:solidFill>
                <a:latin typeface="Bahnschrift" panose="020B0502040204020203" pitchFamily="34" charset="0"/>
                <a:hlinkClick r:id="rId3">
                  <a:extLst>
                    <a:ext uri="{A12FA001-AC4F-418D-AE19-62706E023703}">
                      <ahyp:hlinkClr xmlns:ahyp="http://schemas.microsoft.com/office/drawing/2018/hyperlinkcolor" val="tx"/>
                    </a:ext>
                  </a:extLst>
                </a:hlinkClick>
              </a:rPr>
              <a:t>https://projects.propublica.org/nonprofits/advanced_search</a:t>
            </a:r>
            <a:endParaRPr lang="en-US" sz="2400" dirty="0">
              <a:solidFill>
                <a:srgbClr val="0070C0"/>
              </a:solidFill>
              <a:latin typeface="Bahnschrift" panose="020B0502040204020203" pitchFamily="34" charset="0"/>
            </a:endParaRPr>
          </a:p>
          <a:p>
            <a:r>
              <a:rPr lang="en-US" sz="2400" dirty="0">
                <a:solidFill>
                  <a:srgbClr val="0070C0"/>
                </a:solidFill>
                <a:latin typeface="Bahnschrift" panose="020B0502040204020203" pitchFamily="34" charset="0"/>
              </a:rPr>
              <a:t> OR from People Search -&gt; Advanced Search link </a:t>
            </a:r>
          </a:p>
          <a:p>
            <a:endParaRPr lang="en-US" sz="1200" b="1" dirty="0">
              <a:solidFill>
                <a:srgbClr val="0070C0"/>
              </a:solidFill>
              <a:latin typeface="Bahnschrift" panose="020B0502040204020203" pitchFamily="34" charset="0"/>
            </a:endParaRPr>
          </a:p>
          <a:p>
            <a:r>
              <a:rPr lang="en-US" sz="3200" b="1" dirty="0">
                <a:solidFill>
                  <a:srgbClr val="0070C0"/>
                </a:solidFill>
                <a:latin typeface="Bahnschrift" panose="020B0502040204020203" pitchFamily="34" charset="0"/>
              </a:rPr>
              <a:t>4 Ways to Search:</a:t>
            </a:r>
          </a:p>
          <a:p>
            <a:pPr marL="1028700" lvl="1" indent="-571500">
              <a:buFont typeface="Arial" panose="020B0604020202020204" pitchFamily="34" charset="0"/>
              <a:buChar char="•"/>
            </a:pPr>
            <a:r>
              <a:rPr lang="en-US" sz="2400" b="1" dirty="0">
                <a:solidFill>
                  <a:srgbClr val="0070C0"/>
                </a:solidFill>
                <a:latin typeface="Bahnschrift" panose="020B0502040204020203" pitchFamily="34" charset="0"/>
              </a:rPr>
              <a:t>Find Officers or High Paid Employees </a:t>
            </a:r>
            <a:r>
              <a:rPr lang="en-US" sz="2400" dirty="0">
                <a:solidFill>
                  <a:srgbClr val="0070C0"/>
                </a:solidFill>
                <a:latin typeface="Bahnschrift" panose="020B0502040204020203" pitchFamily="34" charset="0"/>
              </a:rPr>
              <a:t>(Same as Basic Search – People)</a:t>
            </a:r>
          </a:p>
          <a:p>
            <a:pPr lvl="1"/>
            <a:endParaRPr lang="en-US" sz="2400" dirty="0">
              <a:solidFill>
                <a:srgbClr val="0070C0"/>
              </a:solidFill>
              <a:latin typeface="Bahnschrift" panose="020B0502040204020203" pitchFamily="34" charset="0"/>
            </a:endParaRPr>
          </a:p>
          <a:p>
            <a:pPr marL="1028700" lvl="1" indent="-571500">
              <a:buFont typeface="Arial" panose="020B0604020202020204" pitchFamily="34" charset="0"/>
              <a:buChar char="•"/>
            </a:pPr>
            <a:r>
              <a:rPr lang="en-US" sz="2400" b="1" dirty="0">
                <a:solidFill>
                  <a:srgbClr val="0070C0"/>
                </a:solidFill>
                <a:latin typeface="Bahnschrift" panose="020B0502040204020203" pitchFamily="34" charset="0"/>
              </a:rPr>
              <a:t>Find Any Word or Phrase in an Electronic Filing </a:t>
            </a:r>
            <a:r>
              <a:rPr lang="en-US" sz="2400" dirty="0">
                <a:solidFill>
                  <a:srgbClr val="0070C0"/>
                </a:solidFill>
                <a:latin typeface="Bahnschrift" panose="020B0502040204020203" pitchFamily="34" charset="0"/>
              </a:rPr>
              <a:t>(Same as Basic Search – Full-Text Search)</a:t>
            </a:r>
          </a:p>
          <a:p>
            <a:pPr marL="1028700" lvl="1" indent="-571500">
              <a:buFont typeface="Arial" panose="020B0604020202020204" pitchFamily="34" charset="0"/>
              <a:buChar char="•"/>
            </a:pPr>
            <a:endParaRPr lang="en-US" sz="2400" dirty="0">
              <a:solidFill>
                <a:srgbClr val="0070C0"/>
              </a:solidFill>
              <a:latin typeface="Bahnschrift" panose="020B0502040204020203" pitchFamily="34" charset="0"/>
            </a:endParaRPr>
          </a:p>
          <a:p>
            <a:pPr marL="1028700" lvl="1" indent="-571500">
              <a:buFont typeface="Arial" panose="020B0604020202020204" pitchFamily="34" charset="0"/>
              <a:buChar char="•"/>
            </a:pPr>
            <a:r>
              <a:rPr lang="en-US" sz="2400" b="1" dirty="0">
                <a:solidFill>
                  <a:srgbClr val="0070C0"/>
                </a:solidFill>
                <a:latin typeface="Bahnschrift" panose="020B0502040204020203" pitchFamily="34" charset="0"/>
              </a:rPr>
              <a:t>Go Directly to a Nonprofit Profile (EIN)</a:t>
            </a:r>
          </a:p>
          <a:p>
            <a:pPr marL="1028700" lvl="1" indent="-571500">
              <a:buFont typeface="Arial" panose="020B0604020202020204" pitchFamily="34" charset="0"/>
              <a:buChar char="•"/>
            </a:pPr>
            <a:endParaRPr lang="en-US" sz="2400" b="1" dirty="0">
              <a:solidFill>
                <a:srgbClr val="0070C0"/>
              </a:solidFill>
              <a:latin typeface="Bahnschrift" panose="020B0502040204020203" pitchFamily="34" charset="0"/>
            </a:endParaRPr>
          </a:p>
          <a:p>
            <a:pPr marL="1028700" lvl="1" indent="-571500">
              <a:buFont typeface="Arial" panose="020B0604020202020204" pitchFamily="34" charset="0"/>
              <a:buChar char="•"/>
            </a:pPr>
            <a:r>
              <a:rPr lang="en-US" sz="2400" dirty="0">
                <a:solidFill>
                  <a:srgbClr val="0070C0"/>
                </a:solidFill>
                <a:latin typeface="Bahnschrift" panose="020B0502040204020203" pitchFamily="34" charset="0"/>
              </a:rPr>
              <a:t>**</a:t>
            </a:r>
            <a:r>
              <a:rPr lang="en-US" sz="2400" b="1" dirty="0">
                <a:solidFill>
                  <a:srgbClr val="0070C0"/>
                </a:solidFill>
                <a:latin typeface="Bahnschrift" panose="020B0502040204020203" pitchFamily="34" charset="0"/>
              </a:rPr>
              <a:t>Find a Nonprofit by </a:t>
            </a:r>
            <a:r>
              <a:rPr lang="en-US" sz="2400" dirty="0">
                <a:solidFill>
                  <a:srgbClr val="0070C0"/>
                </a:solidFill>
                <a:latin typeface="Bahnschrift" panose="020B0502040204020203" pitchFamily="34" charset="0"/>
              </a:rPr>
              <a:t>...</a:t>
            </a:r>
          </a:p>
          <a:p>
            <a:pPr marL="1943100" lvl="3" indent="-571500">
              <a:buFont typeface="Arial" panose="020B0604020202020204" pitchFamily="34" charset="0"/>
              <a:buChar char="•"/>
            </a:pPr>
            <a:r>
              <a:rPr lang="en-US" sz="2400" dirty="0">
                <a:solidFill>
                  <a:srgbClr val="0070C0"/>
                </a:solidFill>
                <a:latin typeface="Bahnschrift" panose="020B0502040204020203" pitchFamily="34" charset="0"/>
              </a:rPr>
              <a:t>all words, exact word, any word, no words – title search</a:t>
            </a:r>
          </a:p>
          <a:p>
            <a:pPr marL="1943100" lvl="3" indent="-571500">
              <a:buFont typeface="Arial" panose="020B0604020202020204" pitchFamily="34" charset="0"/>
              <a:buChar char="•"/>
            </a:pPr>
            <a:r>
              <a:rPr lang="en-US" sz="2400" dirty="0">
                <a:solidFill>
                  <a:srgbClr val="0070C0"/>
                </a:solidFill>
                <a:latin typeface="Bahnschrift" panose="020B0502040204020203" pitchFamily="34" charset="0"/>
              </a:rPr>
              <a:t>City, state, category, organization type</a:t>
            </a:r>
          </a:p>
          <a:p>
            <a:pPr marL="1485900" lvl="2" indent="-571500">
              <a:buFont typeface="Arial" panose="020B0604020202020204" pitchFamily="34" charset="0"/>
              <a:buChar char="•"/>
            </a:pPr>
            <a:endParaRPr lang="en-US" sz="3600" b="1" dirty="0">
              <a:solidFill>
                <a:srgbClr val="0070C0"/>
              </a:solidFill>
              <a:latin typeface="Bahnschrift" panose="020B0502040204020203" pitchFamily="34" charset="0"/>
            </a:endParaRPr>
          </a:p>
          <a:p>
            <a:endParaRPr lang="en-US" sz="3600" b="1" dirty="0"/>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A6D19E65-2C90-453C-DB52-EEE537B9FA57}"/>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383380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FC82-BD04-F433-788E-3D646BB8CF48}"/>
              </a:ext>
            </a:extLst>
          </p:cNvPr>
          <p:cNvSpPr>
            <a:spLocks noGrp="1"/>
          </p:cNvSpPr>
          <p:nvPr>
            <p:ph type="title"/>
          </p:nvPr>
        </p:nvSpPr>
        <p:spPr>
          <a:xfrm>
            <a:off x="657606" y="71610"/>
            <a:ext cx="10772775" cy="1658198"/>
          </a:xfrm>
        </p:spPr>
        <p:txBody>
          <a:bodyPr/>
          <a:lstStyle/>
          <a:p>
            <a:pPr algn="ctr"/>
            <a:r>
              <a:rPr lang="en-US" b="1" dirty="0"/>
              <a:t>Overview</a:t>
            </a:r>
          </a:p>
        </p:txBody>
      </p:sp>
      <p:sp>
        <p:nvSpPr>
          <p:cNvPr id="3" name="Content Placeholder 2">
            <a:extLst>
              <a:ext uri="{FF2B5EF4-FFF2-40B4-BE49-F238E27FC236}">
                <a16:creationId xmlns:a16="http://schemas.microsoft.com/office/drawing/2014/main" id="{E5870CE7-8E50-CF6A-0A2F-7AD418089282}"/>
              </a:ext>
            </a:extLst>
          </p:cNvPr>
          <p:cNvSpPr>
            <a:spLocks noGrp="1"/>
          </p:cNvSpPr>
          <p:nvPr>
            <p:ph idx="1"/>
          </p:nvPr>
        </p:nvSpPr>
        <p:spPr>
          <a:xfrm>
            <a:off x="676656" y="1355075"/>
            <a:ext cx="10753725" cy="4924539"/>
          </a:xfrm>
        </p:spPr>
        <p:txBody>
          <a:bodyPr>
            <a:normAutofit/>
          </a:bodyPr>
          <a:lstStyle/>
          <a:p>
            <a:r>
              <a:rPr lang="en-US" sz="2800" b="1" dirty="0">
                <a:solidFill>
                  <a:srgbClr val="0070C0"/>
                </a:solidFill>
                <a:latin typeface="Bahnschrift" panose="020B0502040204020203" pitchFamily="34" charset="0"/>
                <a:cs typeface="Angsana New" panose="020B0502040204020203" pitchFamily="18" charset="-34"/>
              </a:rPr>
              <a:t>- </a:t>
            </a:r>
            <a:r>
              <a:rPr lang="en-US" sz="2800" dirty="0">
                <a:solidFill>
                  <a:srgbClr val="0070C0"/>
                </a:solidFill>
                <a:latin typeface="Bahnschrift" panose="020B0502040204020203" pitchFamily="34" charset="0"/>
                <a:cs typeface="Angsana New" panose="020B0502040204020203" pitchFamily="18" charset="-34"/>
              </a:rPr>
              <a:t>What is ProPublica Nonprofit Explorer?</a:t>
            </a:r>
          </a:p>
          <a:p>
            <a:endParaRPr lang="en-US" sz="2800" dirty="0">
              <a:solidFill>
                <a:srgbClr val="0070C0"/>
              </a:solidFill>
              <a:latin typeface="Bahnschrift" panose="020B0502040204020203" pitchFamily="34" charset="0"/>
              <a:cs typeface="Angsana New" panose="020B0502040204020203" pitchFamily="18" charset="-34"/>
            </a:endParaRPr>
          </a:p>
          <a:p>
            <a:r>
              <a:rPr lang="en-US" sz="2800" dirty="0">
                <a:solidFill>
                  <a:srgbClr val="0070C0"/>
                </a:solidFill>
                <a:latin typeface="Bahnschrift" panose="020B0502040204020203" pitchFamily="34" charset="0"/>
                <a:cs typeface="Angsana New" panose="020B0502040204020203" pitchFamily="18" charset="-34"/>
              </a:rPr>
              <a:t>- Basic Search (Organization, Keyword, People)</a:t>
            </a:r>
          </a:p>
          <a:p>
            <a:endParaRPr lang="en-US" sz="2800" dirty="0">
              <a:solidFill>
                <a:srgbClr val="0070C0"/>
              </a:solidFill>
              <a:latin typeface="Bahnschrift" panose="020B0502040204020203" pitchFamily="34" charset="0"/>
              <a:cs typeface="Angsana New" panose="020B0502040204020203" pitchFamily="18" charset="-34"/>
            </a:endParaRPr>
          </a:p>
          <a:p>
            <a:r>
              <a:rPr lang="en-US" sz="2800" dirty="0">
                <a:solidFill>
                  <a:srgbClr val="0070C0"/>
                </a:solidFill>
                <a:latin typeface="Bahnschrift" panose="020B0502040204020203" pitchFamily="34" charset="0"/>
                <a:cs typeface="Angsana New" panose="020B0502040204020203" pitchFamily="18" charset="-34"/>
              </a:rPr>
              <a:t>- Advanced Search</a:t>
            </a:r>
          </a:p>
          <a:p>
            <a:endParaRPr lang="en-US" sz="2800" dirty="0">
              <a:solidFill>
                <a:srgbClr val="0070C0"/>
              </a:solidFill>
              <a:latin typeface="Bahnschrift" panose="020B0502040204020203" pitchFamily="34" charset="0"/>
              <a:cs typeface="Angsana New" panose="020B0502040204020203" pitchFamily="18" charset="-34"/>
            </a:endParaRPr>
          </a:p>
          <a:p>
            <a:r>
              <a:rPr lang="en-US" sz="2800" dirty="0">
                <a:solidFill>
                  <a:srgbClr val="0070C0"/>
                </a:solidFill>
                <a:latin typeface="Bahnschrift" panose="020B0502040204020203" pitchFamily="34" charset="0"/>
                <a:cs typeface="Angsana New" panose="020B0502040204020203" pitchFamily="18" charset="-34"/>
              </a:rPr>
              <a:t>- Search Problems and Strengths</a:t>
            </a:r>
          </a:p>
          <a:p>
            <a:pPr marL="0" indent="0">
              <a:buNone/>
            </a:pPr>
            <a:endParaRPr lang="en-US" sz="2800" dirty="0">
              <a:solidFill>
                <a:srgbClr val="0070C0"/>
              </a:solidFill>
              <a:latin typeface="Bahnschrift" panose="020B0502040204020203" pitchFamily="34" charset="0"/>
              <a:cs typeface="Angsana New" panose="020B0502040204020203" pitchFamily="18" charset="-34"/>
            </a:endParaRPr>
          </a:p>
          <a:p>
            <a:r>
              <a:rPr lang="en-US" sz="2800" dirty="0">
                <a:solidFill>
                  <a:srgbClr val="0070C0"/>
                </a:solidFill>
                <a:latin typeface="Bahnschrift" panose="020B0502040204020203" pitchFamily="34" charset="0"/>
                <a:cs typeface="Angsana New" panose="020B0502040204020203" pitchFamily="18" charset="-34"/>
              </a:rPr>
              <a:t>- Questions</a:t>
            </a:r>
          </a:p>
        </p:txBody>
      </p:sp>
      <p:sp>
        <p:nvSpPr>
          <p:cNvPr id="4" name="Footer Placeholder 3">
            <a:extLst>
              <a:ext uri="{FF2B5EF4-FFF2-40B4-BE49-F238E27FC236}">
                <a16:creationId xmlns:a16="http://schemas.microsoft.com/office/drawing/2014/main" id="{6AB5927A-C8DD-36CD-D816-F7E13DFD247C}"/>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128878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94025"/>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380010" y="604775"/>
            <a:ext cx="11811990" cy="2462213"/>
          </a:xfrm>
          <a:prstGeom prst="rect">
            <a:avLst/>
          </a:prstGeom>
          <a:noFill/>
        </p:spPr>
        <p:txBody>
          <a:bodyPr wrap="square" rtlCol="0">
            <a:spAutoFit/>
          </a:bodyPr>
          <a:lstStyle/>
          <a:p>
            <a:pPr algn="ctr"/>
            <a:endParaRPr lang="en-US" sz="3600" b="1" dirty="0"/>
          </a:p>
          <a:p>
            <a:pPr marL="1485900" lvl="2" indent="-571500">
              <a:buFont typeface="Arial" panose="020B0604020202020204" pitchFamily="34" charset="0"/>
              <a:buChar char="•"/>
            </a:pPr>
            <a:endParaRPr lang="en-US" sz="3600" b="1" dirty="0">
              <a:solidFill>
                <a:srgbClr val="0070C0"/>
              </a:solidFill>
              <a:latin typeface="Bahnschrift" panose="020B0502040204020203" pitchFamily="34" charset="0"/>
            </a:endParaRPr>
          </a:p>
          <a:p>
            <a:endParaRPr lang="en-US" sz="3600" b="1" dirty="0"/>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A6D19E65-2C90-453C-DB52-EEE537B9FA57}"/>
              </a:ext>
            </a:extLst>
          </p:cNvPr>
          <p:cNvSpPr>
            <a:spLocks noGrp="1"/>
          </p:cNvSpPr>
          <p:nvPr>
            <p:ph type="ftr" sz="quarter" idx="11"/>
          </p:nvPr>
        </p:nvSpPr>
        <p:spPr/>
        <p:txBody>
          <a:bodyPr/>
          <a:lstStyle/>
          <a:p>
            <a:r>
              <a:rPr lang="en-US" dirty="0"/>
              <a:t>Roger Magnus Research </a:t>
            </a:r>
          </a:p>
        </p:txBody>
      </p:sp>
      <p:pic>
        <p:nvPicPr>
          <p:cNvPr id="6" name="Picture 5">
            <a:extLst>
              <a:ext uri="{FF2B5EF4-FFF2-40B4-BE49-F238E27FC236}">
                <a16:creationId xmlns:a16="http://schemas.microsoft.com/office/drawing/2014/main" id="{0B8554BA-16AF-8412-5641-41991C72E0A1}"/>
              </a:ext>
            </a:extLst>
          </p:cNvPr>
          <p:cNvPicPr>
            <a:picLocks noChangeAspect="1"/>
          </p:cNvPicPr>
          <p:nvPr/>
        </p:nvPicPr>
        <p:blipFill>
          <a:blip r:embed="rId3"/>
          <a:stretch>
            <a:fillRect/>
          </a:stretch>
        </p:blipFill>
        <p:spPr>
          <a:xfrm>
            <a:off x="571141" y="797612"/>
            <a:ext cx="5874038" cy="2675487"/>
          </a:xfrm>
          <a:prstGeom prst="rect">
            <a:avLst/>
          </a:prstGeom>
        </p:spPr>
      </p:pic>
      <p:pic>
        <p:nvPicPr>
          <p:cNvPr id="8" name="Picture 7">
            <a:extLst>
              <a:ext uri="{FF2B5EF4-FFF2-40B4-BE49-F238E27FC236}">
                <a16:creationId xmlns:a16="http://schemas.microsoft.com/office/drawing/2014/main" id="{14D19A93-EBB4-34C4-8FD8-A1FC8B811EE1}"/>
              </a:ext>
            </a:extLst>
          </p:cNvPr>
          <p:cNvPicPr>
            <a:picLocks noChangeAspect="1"/>
          </p:cNvPicPr>
          <p:nvPr/>
        </p:nvPicPr>
        <p:blipFill>
          <a:blip r:embed="rId4"/>
          <a:stretch>
            <a:fillRect/>
          </a:stretch>
        </p:blipFill>
        <p:spPr>
          <a:xfrm>
            <a:off x="685800" y="3577738"/>
            <a:ext cx="5227679" cy="2675487"/>
          </a:xfrm>
          <a:prstGeom prst="rect">
            <a:avLst/>
          </a:prstGeom>
        </p:spPr>
      </p:pic>
    </p:spTree>
    <p:extLst>
      <p:ext uri="{BB962C8B-B14F-4D97-AF65-F5344CB8AC3E}">
        <p14:creationId xmlns:p14="http://schemas.microsoft.com/office/powerpoint/2010/main" val="183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3" y="320152"/>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380010" y="604775"/>
            <a:ext cx="11811990" cy="2462213"/>
          </a:xfrm>
          <a:prstGeom prst="rect">
            <a:avLst/>
          </a:prstGeom>
          <a:noFill/>
        </p:spPr>
        <p:txBody>
          <a:bodyPr wrap="square" rtlCol="0">
            <a:spAutoFit/>
          </a:bodyPr>
          <a:lstStyle/>
          <a:p>
            <a:pPr algn="ctr"/>
            <a:endParaRPr lang="en-US" sz="3600" b="1" dirty="0"/>
          </a:p>
          <a:p>
            <a:pPr marL="1485900" lvl="2" indent="-571500">
              <a:buFont typeface="Arial" panose="020B0604020202020204" pitchFamily="34" charset="0"/>
              <a:buChar char="•"/>
            </a:pPr>
            <a:endParaRPr lang="en-US" sz="3600" b="1" dirty="0">
              <a:solidFill>
                <a:srgbClr val="0070C0"/>
              </a:solidFill>
              <a:latin typeface="Bahnschrift" panose="020B0502040204020203" pitchFamily="34" charset="0"/>
            </a:endParaRPr>
          </a:p>
          <a:p>
            <a:endParaRPr lang="en-US" sz="3600" b="1" dirty="0"/>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A6D19E65-2C90-453C-DB52-EEE537B9FA57}"/>
              </a:ext>
            </a:extLst>
          </p:cNvPr>
          <p:cNvSpPr>
            <a:spLocks noGrp="1"/>
          </p:cNvSpPr>
          <p:nvPr>
            <p:ph type="ftr" sz="quarter" idx="11"/>
          </p:nvPr>
        </p:nvSpPr>
        <p:spPr/>
        <p:txBody>
          <a:bodyPr/>
          <a:lstStyle/>
          <a:p>
            <a:r>
              <a:rPr lang="en-US" dirty="0"/>
              <a:t>Roger Magnus Research </a:t>
            </a:r>
          </a:p>
        </p:txBody>
      </p:sp>
      <p:pic>
        <p:nvPicPr>
          <p:cNvPr id="10" name="Picture 9">
            <a:extLst>
              <a:ext uri="{FF2B5EF4-FFF2-40B4-BE49-F238E27FC236}">
                <a16:creationId xmlns:a16="http://schemas.microsoft.com/office/drawing/2014/main" id="{0A215543-9ADD-2A36-A172-E509091C04F2}"/>
              </a:ext>
            </a:extLst>
          </p:cNvPr>
          <p:cNvPicPr>
            <a:picLocks noChangeAspect="1"/>
          </p:cNvPicPr>
          <p:nvPr/>
        </p:nvPicPr>
        <p:blipFill>
          <a:blip r:embed="rId3"/>
          <a:stretch>
            <a:fillRect/>
          </a:stretch>
        </p:blipFill>
        <p:spPr>
          <a:xfrm>
            <a:off x="973777" y="1375503"/>
            <a:ext cx="8448180" cy="4357132"/>
          </a:xfrm>
          <a:prstGeom prst="rect">
            <a:avLst/>
          </a:prstGeom>
        </p:spPr>
      </p:pic>
    </p:spTree>
    <p:extLst>
      <p:ext uri="{BB962C8B-B14F-4D97-AF65-F5344CB8AC3E}">
        <p14:creationId xmlns:p14="http://schemas.microsoft.com/office/powerpoint/2010/main" val="150279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08661"/>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465665" y="1111914"/>
            <a:ext cx="11016722" cy="2769989"/>
          </a:xfrm>
          <a:prstGeom prst="rect">
            <a:avLst/>
          </a:prstGeom>
          <a:noFill/>
        </p:spPr>
        <p:txBody>
          <a:bodyPr wrap="square" rtlCol="0">
            <a:spAutoFit/>
          </a:bodyPr>
          <a:lstStyle/>
          <a:p>
            <a:r>
              <a:rPr lang="en-US" sz="2800" b="1" dirty="0">
                <a:latin typeface="Bahnschrift" panose="020B0502040204020203" pitchFamily="34" charset="0"/>
              </a:rPr>
              <a:t>Find a Nonprofit by All of These Words in Its Name:</a:t>
            </a:r>
          </a:p>
          <a:p>
            <a:endParaRPr lang="en-US" sz="2800" b="1" dirty="0">
              <a:latin typeface="Bahnschrift" panose="020B0502040204020203" pitchFamily="34" charset="0"/>
            </a:endParaRPr>
          </a:p>
          <a:p>
            <a:endParaRPr lang="en-US" sz="3600" b="1" dirty="0">
              <a:latin typeface="Bahnschrift" panose="020B0502040204020203" pitchFamily="34" charset="0"/>
            </a:endParaRPr>
          </a:p>
          <a:p>
            <a:endParaRPr lang="en-US" sz="3600" b="1" dirty="0"/>
          </a:p>
          <a:p>
            <a:endParaRPr lang="en-US" sz="2800" b="1" dirty="0"/>
          </a:p>
          <a:p>
            <a:pPr marL="285750" indent="-285750">
              <a:buFontTx/>
              <a:buChar char="-"/>
            </a:pPr>
            <a:endParaRPr lang="en-US" dirty="0"/>
          </a:p>
        </p:txBody>
      </p:sp>
      <p:pic>
        <p:nvPicPr>
          <p:cNvPr id="9" name="Picture 8">
            <a:extLst>
              <a:ext uri="{FF2B5EF4-FFF2-40B4-BE49-F238E27FC236}">
                <a16:creationId xmlns:a16="http://schemas.microsoft.com/office/drawing/2014/main" id="{4CB20677-83E7-0395-315D-1540DAC7038A}"/>
              </a:ext>
            </a:extLst>
          </p:cNvPr>
          <p:cNvPicPr>
            <a:picLocks noChangeAspect="1"/>
          </p:cNvPicPr>
          <p:nvPr/>
        </p:nvPicPr>
        <p:blipFill>
          <a:blip r:embed="rId3"/>
          <a:stretch>
            <a:fillRect/>
          </a:stretch>
        </p:blipFill>
        <p:spPr>
          <a:xfrm>
            <a:off x="1045834" y="4332617"/>
            <a:ext cx="5893740" cy="1854427"/>
          </a:xfrm>
          <a:prstGeom prst="rect">
            <a:avLst/>
          </a:prstGeom>
        </p:spPr>
      </p:pic>
      <p:sp>
        <p:nvSpPr>
          <p:cNvPr id="4" name="Footer Placeholder 3">
            <a:extLst>
              <a:ext uri="{FF2B5EF4-FFF2-40B4-BE49-F238E27FC236}">
                <a16:creationId xmlns:a16="http://schemas.microsoft.com/office/drawing/2014/main" id="{E9AC89A6-1F30-6B05-5FFF-3245E16B6465}"/>
              </a:ext>
            </a:extLst>
          </p:cNvPr>
          <p:cNvSpPr>
            <a:spLocks noGrp="1"/>
          </p:cNvSpPr>
          <p:nvPr>
            <p:ph type="ftr" sz="quarter" idx="11"/>
          </p:nvPr>
        </p:nvSpPr>
        <p:spPr/>
        <p:txBody>
          <a:bodyPr/>
          <a:lstStyle/>
          <a:p>
            <a:r>
              <a:rPr lang="en-US" dirty="0"/>
              <a:t>Roger Magnus Research </a:t>
            </a:r>
          </a:p>
        </p:txBody>
      </p:sp>
      <p:pic>
        <p:nvPicPr>
          <p:cNvPr id="10" name="Picture 9">
            <a:extLst>
              <a:ext uri="{FF2B5EF4-FFF2-40B4-BE49-F238E27FC236}">
                <a16:creationId xmlns:a16="http://schemas.microsoft.com/office/drawing/2014/main" id="{513C572D-E0CA-0BF8-2399-4C8DE8600EC4}"/>
              </a:ext>
            </a:extLst>
          </p:cNvPr>
          <p:cNvPicPr>
            <a:picLocks noChangeAspect="1"/>
          </p:cNvPicPr>
          <p:nvPr/>
        </p:nvPicPr>
        <p:blipFill>
          <a:blip r:embed="rId4"/>
          <a:stretch>
            <a:fillRect/>
          </a:stretch>
        </p:blipFill>
        <p:spPr>
          <a:xfrm>
            <a:off x="685800" y="1624081"/>
            <a:ext cx="8783782" cy="3079840"/>
          </a:xfrm>
          <a:prstGeom prst="rect">
            <a:avLst/>
          </a:prstGeom>
        </p:spPr>
      </p:pic>
    </p:spTree>
    <p:extLst>
      <p:ext uri="{BB962C8B-B14F-4D97-AF65-F5344CB8AC3E}">
        <p14:creationId xmlns:p14="http://schemas.microsoft.com/office/powerpoint/2010/main" val="18921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08661"/>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709612" y="756537"/>
            <a:ext cx="11102377" cy="2769989"/>
          </a:xfrm>
          <a:prstGeom prst="rect">
            <a:avLst/>
          </a:prstGeom>
          <a:noFill/>
        </p:spPr>
        <p:txBody>
          <a:bodyPr wrap="square" rtlCol="0">
            <a:spAutoFit/>
          </a:bodyPr>
          <a:lstStyle/>
          <a:p>
            <a:r>
              <a:rPr lang="en-US" sz="2800" b="1" dirty="0">
                <a:latin typeface="Bahnschrift" panose="020B0502040204020203" pitchFamily="34" charset="0"/>
              </a:rPr>
              <a:t>The exact word or phrase:</a:t>
            </a:r>
          </a:p>
          <a:p>
            <a:endParaRPr lang="en-US" sz="2800" b="1" dirty="0">
              <a:latin typeface="Bahnschrift" panose="020B0502040204020203" pitchFamily="34" charset="0"/>
            </a:endParaRPr>
          </a:p>
          <a:p>
            <a:endParaRPr lang="en-US" sz="3600" b="1" dirty="0"/>
          </a:p>
          <a:p>
            <a:endParaRPr lang="en-US" sz="3600" b="1" dirty="0"/>
          </a:p>
          <a:p>
            <a:endParaRPr lang="en-US" sz="2800" b="1" dirty="0"/>
          </a:p>
          <a:p>
            <a:pPr marL="285750" indent="-285750">
              <a:buFontTx/>
              <a:buChar char="-"/>
            </a:pPr>
            <a:endParaRPr lang="en-US" dirty="0"/>
          </a:p>
        </p:txBody>
      </p:sp>
      <p:pic>
        <p:nvPicPr>
          <p:cNvPr id="12" name="Picture 11">
            <a:extLst>
              <a:ext uri="{FF2B5EF4-FFF2-40B4-BE49-F238E27FC236}">
                <a16:creationId xmlns:a16="http://schemas.microsoft.com/office/drawing/2014/main" id="{76125823-99CA-0986-59A2-BB65F5A197C5}"/>
              </a:ext>
            </a:extLst>
          </p:cNvPr>
          <p:cNvPicPr>
            <a:picLocks noChangeAspect="1"/>
          </p:cNvPicPr>
          <p:nvPr/>
        </p:nvPicPr>
        <p:blipFill>
          <a:blip r:embed="rId3"/>
          <a:stretch>
            <a:fillRect/>
          </a:stretch>
        </p:blipFill>
        <p:spPr>
          <a:xfrm>
            <a:off x="960345" y="4180345"/>
            <a:ext cx="6290104" cy="2038813"/>
          </a:xfrm>
          <a:prstGeom prst="rect">
            <a:avLst/>
          </a:prstGeom>
        </p:spPr>
      </p:pic>
      <p:sp>
        <p:nvSpPr>
          <p:cNvPr id="4" name="Footer Placeholder 3">
            <a:extLst>
              <a:ext uri="{FF2B5EF4-FFF2-40B4-BE49-F238E27FC236}">
                <a16:creationId xmlns:a16="http://schemas.microsoft.com/office/drawing/2014/main" id="{32943CA9-E08A-7A43-5D18-64216CC64668}"/>
              </a:ext>
            </a:extLst>
          </p:cNvPr>
          <p:cNvSpPr>
            <a:spLocks noGrp="1"/>
          </p:cNvSpPr>
          <p:nvPr>
            <p:ph type="ftr" sz="quarter" idx="11"/>
          </p:nvPr>
        </p:nvSpPr>
        <p:spPr/>
        <p:txBody>
          <a:bodyPr/>
          <a:lstStyle/>
          <a:p>
            <a:r>
              <a:rPr lang="en-US" dirty="0"/>
              <a:t>Roger Magnus Research </a:t>
            </a:r>
          </a:p>
        </p:txBody>
      </p:sp>
      <p:pic>
        <p:nvPicPr>
          <p:cNvPr id="9" name="Picture 8">
            <a:extLst>
              <a:ext uri="{FF2B5EF4-FFF2-40B4-BE49-F238E27FC236}">
                <a16:creationId xmlns:a16="http://schemas.microsoft.com/office/drawing/2014/main" id="{6E8DBA31-04D2-E861-17D8-F3DC70C3BC01}"/>
              </a:ext>
            </a:extLst>
          </p:cNvPr>
          <p:cNvPicPr>
            <a:picLocks noChangeAspect="1"/>
          </p:cNvPicPr>
          <p:nvPr/>
        </p:nvPicPr>
        <p:blipFill>
          <a:blip r:embed="rId4"/>
          <a:stretch>
            <a:fillRect/>
          </a:stretch>
        </p:blipFill>
        <p:spPr>
          <a:xfrm>
            <a:off x="685800" y="1433291"/>
            <a:ext cx="8463148" cy="2747054"/>
          </a:xfrm>
          <a:prstGeom prst="rect">
            <a:avLst/>
          </a:prstGeom>
        </p:spPr>
      </p:pic>
    </p:spTree>
    <p:extLst>
      <p:ext uri="{BB962C8B-B14F-4D97-AF65-F5344CB8AC3E}">
        <p14:creationId xmlns:p14="http://schemas.microsoft.com/office/powerpoint/2010/main" val="390286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08661"/>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380010" y="940370"/>
            <a:ext cx="11102377" cy="2769989"/>
          </a:xfrm>
          <a:prstGeom prst="rect">
            <a:avLst/>
          </a:prstGeom>
          <a:noFill/>
        </p:spPr>
        <p:txBody>
          <a:bodyPr wrap="square" rtlCol="0">
            <a:spAutoFit/>
          </a:bodyPr>
          <a:lstStyle/>
          <a:p>
            <a:r>
              <a:rPr lang="en-US" sz="2800" b="1" dirty="0">
                <a:latin typeface="Bahnschrift" panose="020B0502040204020203" pitchFamily="34" charset="0"/>
              </a:rPr>
              <a:t>Any of these words</a:t>
            </a:r>
            <a:r>
              <a:rPr lang="en-US" sz="2800" b="1" dirty="0"/>
              <a:t>:</a:t>
            </a:r>
          </a:p>
          <a:p>
            <a:endParaRPr lang="en-US" sz="2800" b="1" dirty="0"/>
          </a:p>
          <a:p>
            <a:endParaRPr lang="en-US" sz="3600" b="1" dirty="0"/>
          </a:p>
          <a:p>
            <a:endParaRPr lang="en-US" sz="3600" b="1" dirty="0"/>
          </a:p>
          <a:p>
            <a:endParaRPr lang="en-US" sz="2800" b="1" dirty="0"/>
          </a:p>
          <a:p>
            <a:pPr marL="285750" indent="-285750">
              <a:buFontTx/>
              <a:buChar char="-"/>
            </a:pPr>
            <a:endParaRPr lang="en-US" dirty="0"/>
          </a:p>
        </p:txBody>
      </p:sp>
      <p:pic>
        <p:nvPicPr>
          <p:cNvPr id="5" name="Picture 4">
            <a:extLst>
              <a:ext uri="{FF2B5EF4-FFF2-40B4-BE49-F238E27FC236}">
                <a16:creationId xmlns:a16="http://schemas.microsoft.com/office/drawing/2014/main" id="{A7ABF6AD-3140-733A-8B4D-263309D41CF1}"/>
              </a:ext>
            </a:extLst>
          </p:cNvPr>
          <p:cNvPicPr>
            <a:picLocks noChangeAspect="1"/>
          </p:cNvPicPr>
          <p:nvPr/>
        </p:nvPicPr>
        <p:blipFill>
          <a:blip r:embed="rId3"/>
          <a:stretch>
            <a:fillRect/>
          </a:stretch>
        </p:blipFill>
        <p:spPr>
          <a:xfrm>
            <a:off x="1187533" y="1719192"/>
            <a:ext cx="6757390" cy="2086247"/>
          </a:xfrm>
          <a:prstGeom prst="rect">
            <a:avLst/>
          </a:prstGeom>
        </p:spPr>
      </p:pic>
      <p:pic>
        <p:nvPicPr>
          <p:cNvPr id="7" name="Picture 6">
            <a:extLst>
              <a:ext uri="{FF2B5EF4-FFF2-40B4-BE49-F238E27FC236}">
                <a16:creationId xmlns:a16="http://schemas.microsoft.com/office/drawing/2014/main" id="{81CE075C-7C20-EF4E-87B1-F5915093A46F}"/>
              </a:ext>
            </a:extLst>
          </p:cNvPr>
          <p:cNvPicPr>
            <a:picLocks noChangeAspect="1"/>
          </p:cNvPicPr>
          <p:nvPr/>
        </p:nvPicPr>
        <p:blipFill>
          <a:blip r:embed="rId4"/>
          <a:stretch>
            <a:fillRect/>
          </a:stretch>
        </p:blipFill>
        <p:spPr>
          <a:xfrm>
            <a:off x="1425038" y="4184484"/>
            <a:ext cx="5595289" cy="1931307"/>
          </a:xfrm>
          <a:prstGeom prst="rect">
            <a:avLst/>
          </a:prstGeom>
        </p:spPr>
      </p:pic>
      <p:sp>
        <p:nvSpPr>
          <p:cNvPr id="4" name="Footer Placeholder 3">
            <a:extLst>
              <a:ext uri="{FF2B5EF4-FFF2-40B4-BE49-F238E27FC236}">
                <a16:creationId xmlns:a16="http://schemas.microsoft.com/office/drawing/2014/main" id="{23B0F4B8-CFEF-6455-0E00-5993EBF35DA9}"/>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280986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08661"/>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380010" y="940370"/>
            <a:ext cx="11102377" cy="2769989"/>
          </a:xfrm>
          <a:prstGeom prst="rect">
            <a:avLst/>
          </a:prstGeom>
          <a:noFill/>
        </p:spPr>
        <p:txBody>
          <a:bodyPr wrap="square" rtlCol="0">
            <a:spAutoFit/>
          </a:bodyPr>
          <a:lstStyle/>
          <a:p>
            <a:endParaRPr lang="en-US" sz="2800" b="1" dirty="0"/>
          </a:p>
          <a:p>
            <a:endParaRPr lang="en-US" sz="2800" b="1" dirty="0"/>
          </a:p>
          <a:p>
            <a:endParaRPr lang="en-US" sz="3600" b="1" dirty="0"/>
          </a:p>
          <a:p>
            <a:endParaRPr lang="en-US" sz="3600" b="1" dirty="0"/>
          </a:p>
          <a:p>
            <a:endParaRPr lang="en-US" sz="2800" b="1" dirty="0"/>
          </a:p>
          <a:p>
            <a:pPr marL="285750" indent="-285750">
              <a:buFontTx/>
              <a:buChar char="-"/>
            </a:pPr>
            <a:endParaRPr lang="en-US" dirty="0"/>
          </a:p>
        </p:txBody>
      </p:sp>
      <p:sp>
        <p:nvSpPr>
          <p:cNvPr id="4" name="TextBox 3">
            <a:extLst>
              <a:ext uri="{FF2B5EF4-FFF2-40B4-BE49-F238E27FC236}">
                <a16:creationId xmlns:a16="http://schemas.microsoft.com/office/drawing/2014/main" id="{980455A9-D0DD-AD4D-2C28-5A050B868A8C}"/>
              </a:ext>
            </a:extLst>
          </p:cNvPr>
          <p:cNvSpPr txBox="1"/>
          <p:nvPr/>
        </p:nvSpPr>
        <p:spPr>
          <a:xfrm>
            <a:off x="534390" y="881024"/>
            <a:ext cx="7374577" cy="523220"/>
          </a:xfrm>
          <a:prstGeom prst="rect">
            <a:avLst/>
          </a:prstGeom>
          <a:noFill/>
        </p:spPr>
        <p:txBody>
          <a:bodyPr wrap="square" rtlCol="0">
            <a:spAutoFit/>
          </a:bodyPr>
          <a:lstStyle/>
          <a:p>
            <a:r>
              <a:rPr lang="en-US" sz="2800" b="1" dirty="0">
                <a:latin typeface="Bahnschrift" panose="020B0502040204020203" pitchFamily="34" charset="0"/>
              </a:rPr>
              <a:t>None of these words:</a:t>
            </a:r>
          </a:p>
        </p:txBody>
      </p:sp>
      <p:sp>
        <p:nvSpPr>
          <p:cNvPr id="5" name="Footer Placeholder 4">
            <a:extLst>
              <a:ext uri="{FF2B5EF4-FFF2-40B4-BE49-F238E27FC236}">
                <a16:creationId xmlns:a16="http://schemas.microsoft.com/office/drawing/2014/main" id="{DD82F194-CA60-186E-E739-19D89277ED86}"/>
              </a:ext>
            </a:extLst>
          </p:cNvPr>
          <p:cNvSpPr>
            <a:spLocks noGrp="1"/>
          </p:cNvSpPr>
          <p:nvPr>
            <p:ph type="ftr" sz="quarter" idx="11"/>
          </p:nvPr>
        </p:nvSpPr>
        <p:spPr/>
        <p:txBody>
          <a:bodyPr/>
          <a:lstStyle/>
          <a:p>
            <a:r>
              <a:rPr lang="en-US" dirty="0"/>
              <a:t>Roger Magnus Research </a:t>
            </a:r>
          </a:p>
        </p:txBody>
      </p:sp>
      <p:pic>
        <p:nvPicPr>
          <p:cNvPr id="8" name="Picture 7">
            <a:extLst>
              <a:ext uri="{FF2B5EF4-FFF2-40B4-BE49-F238E27FC236}">
                <a16:creationId xmlns:a16="http://schemas.microsoft.com/office/drawing/2014/main" id="{D8521259-BEFF-27E9-0DDA-905FAF4D7481}"/>
              </a:ext>
            </a:extLst>
          </p:cNvPr>
          <p:cNvPicPr>
            <a:picLocks noChangeAspect="1"/>
          </p:cNvPicPr>
          <p:nvPr/>
        </p:nvPicPr>
        <p:blipFill>
          <a:blip r:embed="rId3"/>
          <a:stretch>
            <a:fillRect/>
          </a:stretch>
        </p:blipFill>
        <p:spPr>
          <a:xfrm>
            <a:off x="685800" y="1579410"/>
            <a:ext cx="8266216" cy="2679708"/>
          </a:xfrm>
          <a:prstGeom prst="rect">
            <a:avLst/>
          </a:prstGeom>
        </p:spPr>
      </p:pic>
      <p:pic>
        <p:nvPicPr>
          <p:cNvPr id="11" name="Picture 10">
            <a:extLst>
              <a:ext uri="{FF2B5EF4-FFF2-40B4-BE49-F238E27FC236}">
                <a16:creationId xmlns:a16="http://schemas.microsoft.com/office/drawing/2014/main" id="{129B2E6C-5155-189A-845B-FF897995B248}"/>
              </a:ext>
            </a:extLst>
          </p:cNvPr>
          <p:cNvPicPr>
            <a:picLocks noChangeAspect="1"/>
          </p:cNvPicPr>
          <p:nvPr/>
        </p:nvPicPr>
        <p:blipFill>
          <a:blip r:embed="rId4"/>
          <a:stretch>
            <a:fillRect/>
          </a:stretch>
        </p:blipFill>
        <p:spPr>
          <a:xfrm>
            <a:off x="709612" y="4584277"/>
            <a:ext cx="6230587" cy="2024592"/>
          </a:xfrm>
          <a:prstGeom prst="rect">
            <a:avLst/>
          </a:prstGeom>
        </p:spPr>
      </p:pic>
      <p:sp>
        <p:nvSpPr>
          <p:cNvPr id="6" name="Oval 5">
            <a:extLst>
              <a:ext uri="{FF2B5EF4-FFF2-40B4-BE49-F238E27FC236}">
                <a16:creationId xmlns:a16="http://schemas.microsoft.com/office/drawing/2014/main" id="{DEED22B5-6602-F464-F840-C0B091EC7487}"/>
              </a:ext>
            </a:extLst>
          </p:cNvPr>
          <p:cNvSpPr/>
          <p:nvPr/>
        </p:nvSpPr>
        <p:spPr>
          <a:xfrm>
            <a:off x="4394200" y="5537201"/>
            <a:ext cx="1403350" cy="5270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3744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08661"/>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380010" y="940370"/>
            <a:ext cx="11102377" cy="2769989"/>
          </a:xfrm>
          <a:prstGeom prst="rect">
            <a:avLst/>
          </a:prstGeom>
          <a:noFill/>
        </p:spPr>
        <p:txBody>
          <a:bodyPr wrap="square" rtlCol="0">
            <a:spAutoFit/>
          </a:bodyPr>
          <a:lstStyle/>
          <a:p>
            <a:endParaRPr lang="en-US" sz="2800" b="1" dirty="0"/>
          </a:p>
          <a:p>
            <a:endParaRPr lang="en-US" sz="2800" b="1" dirty="0"/>
          </a:p>
          <a:p>
            <a:endParaRPr lang="en-US" sz="3600" b="1" dirty="0"/>
          </a:p>
          <a:p>
            <a:endParaRPr lang="en-US" sz="3600" b="1" dirty="0"/>
          </a:p>
          <a:p>
            <a:endParaRPr lang="en-US" sz="2800" b="1" dirty="0"/>
          </a:p>
          <a:p>
            <a:pPr marL="285750" indent="-285750">
              <a:buFontTx/>
              <a:buChar char="-"/>
            </a:pPr>
            <a:endParaRPr lang="en-US" dirty="0"/>
          </a:p>
        </p:txBody>
      </p:sp>
      <p:sp>
        <p:nvSpPr>
          <p:cNvPr id="4" name="TextBox 3">
            <a:extLst>
              <a:ext uri="{FF2B5EF4-FFF2-40B4-BE49-F238E27FC236}">
                <a16:creationId xmlns:a16="http://schemas.microsoft.com/office/drawing/2014/main" id="{980455A9-D0DD-AD4D-2C28-5A050B868A8C}"/>
              </a:ext>
            </a:extLst>
          </p:cNvPr>
          <p:cNvSpPr txBox="1"/>
          <p:nvPr/>
        </p:nvSpPr>
        <p:spPr>
          <a:xfrm>
            <a:off x="709612" y="881024"/>
            <a:ext cx="7374577" cy="523220"/>
          </a:xfrm>
          <a:prstGeom prst="rect">
            <a:avLst/>
          </a:prstGeom>
          <a:noFill/>
        </p:spPr>
        <p:txBody>
          <a:bodyPr wrap="square" rtlCol="0">
            <a:spAutoFit/>
          </a:bodyPr>
          <a:lstStyle/>
          <a:p>
            <a:r>
              <a:rPr lang="en-US" sz="2800" b="1" dirty="0">
                <a:latin typeface="Bahnschrift" panose="020B0502040204020203" pitchFamily="34" charset="0"/>
              </a:rPr>
              <a:t>None of these words:</a:t>
            </a:r>
          </a:p>
        </p:txBody>
      </p:sp>
      <p:graphicFrame>
        <p:nvGraphicFramePr>
          <p:cNvPr id="6" name="Object 5">
            <a:extLst>
              <a:ext uri="{FF2B5EF4-FFF2-40B4-BE49-F238E27FC236}">
                <a16:creationId xmlns:a16="http://schemas.microsoft.com/office/drawing/2014/main" id="{95634B1E-270F-9D21-7168-CEC2A238AC00}"/>
              </a:ext>
            </a:extLst>
          </p:cNvPr>
          <p:cNvGraphicFramePr>
            <a:graphicFrameLocks noChangeAspect="1"/>
          </p:cNvGraphicFramePr>
          <p:nvPr/>
        </p:nvGraphicFramePr>
        <p:xfrm>
          <a:off x="709612" y="1655390"/>
          <a:ext cx="8196882" cy="2732294"/>
        </p:xfrm>
        <a:graphic>
          <a:graphicData uri="http://schemas.openxmlformats.org/presentationml/2006/ole">
            <mc:AlternateContent xmlns:mc="http://schemas.openxmlformats.org/markup-compatibility/2006">
              <mc:Choice xmlns:v="urn:schemas-microsoft-com:vml" Requires="v">
                <p:oleObj name="Bitmap Image" r:id="rId3" imgW="11430000" imgH="3809880" progId="Paint.Picture">
                  <p:embed/>
                </p:oleObj>
              </mc:Choice>
              <mc:Fallback>
                <p:oleObj name="Bitmap Image" r:id="rId3" imgW="11430000" imgH="3809880" progId="Paint.Picture">
                  <p:embed/>
                  <p:pic>
                    <p:nvPicPr>
                      <p:cNvPr id="6" name="Object 5">
                        <a:extLst>
                          <a:ext uri="{FF2B5EF4-FFF2-40B4-BE49-F238E27FC236}">
                            <a16:creationId xmlns:a16="http://schemas.microsoft.com/office/drawing/2014/main" id="{95634B1E-270F-9D21-7168-CEC2A238AC00}"/>
                          </a:ext>
                        </a:extLst>
                      </p:cNvPr>
                      <p:cNvPicPr/>
                      <p:nvPr/>
                    </p:nvPicPr>
                    <p:blipFill>
                      <a:blip r:embed="rId4"/>
                      <a:stretch>
                        <a:fillRect/>
                      </a:stretch>
                    </p:blipFill>
                    <p:spPr>
                      <a:xfrm>
                        <a:off x="709612" y="1655390"/>
                        <a:ext cx="8196882" cy="2732294"/>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02BC96C-BE7B-9D67-A879-7FAA9C8E83F9}"/>
              </a:ext>
            </a:extLst>
          </p:cNvPr>
          <p:cNvPicPr>
            <a:picLocks noChangeAspect="1"/>
          </p:cNvPicPr>
          <p:nvPr/>
        </p:nvPicPr>
        <p:blipFill>
          <a:blip r:embed="rId5"/>
          <a:stretch>
            <a:fillRect/>
          </a:stretch>
        </p:blipFill>
        <p:spPr>
          <a:xfrm>
            <a:off x="709612" y="4464723"/>
            <a:ext cx="8807532" cy="2240854"/>
          </a:xfrm>
          <a:prstGeom prst="rect">
            <a:avLst/>
          </a:prstGeom>
        </p:spPr>
      </p:pic>
      <p:sp>
        <p:nvSpPr>
          <p:cNvPr id="5" name="Footer Placeholder 4">
            <a:extLst>
              <a:ext uri="{FF2B5EF4-FFF2-40B4-BE49-F238E27FC236}">
                <a16:creationId xmlns:a16="http://schemas.microsoft.com/office/drawing/2014/main" id="{DD82F194-CA60-186E-E739-19D89277ED86}"/>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3421770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191411"/>
            <a:ext cx="10772775" cy="569246"/>
          </a:xfrm>
        </p:spPr>
        <p:txBody>
          <a:bodyPr>
            <a:normAutofit fontScale="90000"/>
          </a:bodyPr>
          <a:lstStyle/>
          <a:p>
            <a:pPr algn="ctr"/>
            <a:r>
              <a:rPr lang="en-US" b="1" dirty="0"/>
              <a:t>Advanced Search</a:t>
            </a:r>
          </a:p>
        </p:txBody>
      </p:sp>
      <p:sp>
        <p:nvSpPr>
          <p:cNvPr id="3" name="TextBox 2">
            <a:extLst>
              <a:ext uri="{FF2B5EF4-FFF2-40B4-BE49-F238E27FC236}">
                <a16:creationId xmlns:a16="http://schemas.microsoft.com/office/drawing/2014/main" id="{700C52BA-AA12-F54F-D574-12182E19F190}"/>
              </a:ext>
            </a:extLst>
          </p:cNvPr>
          <p:cNvSpPr txBox="1"/>
          <p:nvPr/>
        </p:nvSpPr>
        <p:spPr>
          <a:xfrm>
            <a:off x="486887" y="797150"/>
            <a:ext cx="10183093" cy="1785104"/>
          </a:xfrm>
          <a:prstGeom prst="rect">
            <a:avLst/>
          </a:prstGeom>
          <a:noFill/>
        </p:spPr>
        <p:txBody>
          <a:bodyPr wrap="square" rtlCol="0">
            <a:spAutoFit/>
          </a:bodyPr>
          <a:lstStyle/>
          <a:p>
            <a:r>
              <a:rPr lang="en-US" sz="2800" b="1" dirty="0">
                <a:latin typeface="Bahnschrift" panose="020B0502040204020203" pitchFamily="34" charset="0"/>
              </a:rPr>
              <a:t>State/Org. Type:</a:t>
            </a:r>
          </a:p>
          <a:p>
            <a:endParaRPr lang="en-US" sz="3600" b="1" dirty="0">
              <a:latin typeface="Bahnschrift" panose="020B0502040204020203" pitchFamily="34" charset="0"/>
            </a:endParaRPr>
          </a:p>
          <a:p>
            <a:endParaRPr lang="en-US" sz="2800" b="1" dirty="0"/>
          </a:p>
          <a:p>
            <a:pPr marL="285750" indent="-285750">
              <a:buFontTx/>
              <a:buChar char="-"/>
            </a:pPr>
            <a:endParaRPr lang="en-US" dirty="0"/>
          </a:p>
        </p:txBody>
      </p:sp>
      <p:pic>
        <p:nvPicPr>
          <p:cNvPr id="9" name="Picture 8">
            <a:extLst>
              <a:ext uri="{FF2B5EF4-FFF2-40B4-BE49-F238E27FC236}">
                <a16:creationId xmlns:a16="http://schemas.microsoft.com/office/drawing/2014/main" id="{1DAD5291-EC85-E2FD-2DCE-FE60B15B066C}"/>
              </a:ext>
            </a:extLst>
          </p:cNvPr>
          <p:cNvPicPr>
            <a:picLocks noChangeAspect="1"/>
          </p:cNvPicPr>
          <p:nvPr/>
        </p:nvPicPr>
        <p:blipFill>
          <a:blip r:embed="rId3"/>
          <a:stretch>
            <a:fillRect/>
          </a:stretch>
        </p:blipFill>
        <p:spPr>
          <a:xfrm>
            <a:off x="1184625" y="1561054"/>
            <a:ext cx="6174949" cy="2144366"/>
          </a:xfrm>
          <a:prstGeom prst="rect">
            <a:avLst/>
          </a:prstGeom>
        </p:spPr>
      </p:pic>
      <p:pic>
        <p:nvPicPr>
          <p:cNvPr id="11" name="Picture 10">
            <a:extLst>
              <a:ext uri="{FF2B5EF4-FFF2-40B4-BE49-F238E27FC236}">
                <a16:creationId xmlns:a16="http://schemas.microsoft.com/office/drawing/2014/main" id="{7DC88D36-0439-BA85-55C9-1EBA67C938F5}"/>
              </a:ext>
            </a:extLst>
          </p:cNvPr>
          <p:cNvPicPr>
            <a:picLocks noChangeAspect="1"/>
          </p:cNvPicPr>
          <p:nvPr/>
        </p:nvPicPr>
        <p:blipFill>
          <a:blip r:embed="rId4"/>
          <a:stretch>
            <a:fillRect/>
          </a:stretch>
        </p:blipFill>
        <p:spPr>
          <a:xfrm>
            <a:off x="1184625" y="4006892"/>
            <a:ext cx="6490979" cy="2246333"/>
          </a:xfrm>
          <a:prstGeom prst="rect">
            <a:avLst/>
          </a:prstGeom>
        </p:spPr>
      </p:pic>
      <p:sp>
        <p:nvSpPr>
          <p:cNvPr id="4" name="Footer Placeholder 3">
            <a:extLst>
              <a:ext uri="{FF2B5EF4-FFF2-40B4-BE49-F238E27FC236}">
                <a16:creationId xmlns:a16="http://schemas.microsoft.com/office/drawing/2014/main" id="{CFE67B3D-3B1D-58E7-5516-B9E7790EEC16}"/>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4210016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446895"/>
            <a:ext cx="10772775" cy="569246"/>
          </a:xfrm>
        </p:spPr>
        <p:txBody>
          <a:bodyPr>
            <a:normAutofit fontScale="90000"/>
          </a:bodyPr>
          <a:lstStyle/>
          <a:p>
            <a:pPr algn="ctr"/>
            <a:r>
              <a:rPr lang="en-US" b="1" dirty="0"/>
              <a:t>Advanced Search</a:t>
            </a:r>
          </a:p>
        </p:txBody>
      </p:sp>
      <p:pic>
        <p:nvPicPr>
          <p:cNvPr id="5" name="Picture 4">
            <a:extLst>
              <a:ext uri="{FF2B5EF4-FFF2-40B4-BE49-F238E27FC236}">
                <a16:creationId xmlns:a16="http://schemas.microsoft.com/office/drawing/2014/main" id="{F3A735C0-70C8-73C1-B062-D79B2A646FB0}"/>
              </a:ext>
            </a:extLst>
          </p:cNvPr>
          <p:cNvPicPr>
            <a:picLocks noChangeAspect="1"/>
          </p:cNvPicPr>
          <p:nvPr/>
        </p:nvPicPr>
        <p:blipFill>
          <a:blip r:embed="rId3"/>
          <a:stretch>
            <a:fillRect/>
          </a:stretch>
        </p:blipFill>
        <p:spPr>
          <a:xfrm>
            <a:off x="709612" y="1345642"/>
            <a:ext cx="8988198" cy="4166715"/>
          </a:xfrm>
          <a:prstGeom prst="rect">
            <a:avLst/>
          </a:prstGeom>
        </p:spPr>
      </p:pic>
      <p:sp>
        <p:nvSpPr>
          <p:cNvPr id="4" name="Footer Placeholder 3">
            <a:extLst>
              <a:ext uri="{FF2B5EF4-FFF2-40B4-BE49-F238E27FC236}">
                <a16:creationId xmlns:a16="http://schemas.microsoft.com/office/drawing/2014/main" id="{2D6F88B6-BDA8-FDA7-9F1A-525A3E85E95F}"/>
              </a:ext>
            </a:extLst>
          </p:cNvPr>
          <p:cNvSpPr>
            <a:spLocks noGrp="1"/>
          </p:cNvSpPr>
          <p:nvPr>
            <p:ph type="ftr" sz="quarter" idx="11"/>
          </p:nvPr>
        </p:nvSpPr>
        <p:spPr/>
        <p:txBody>
          <a:bodyPr/>
          <a:lstStyle/>
          <a:p>
            <a:r>
              <a:rPr lang="en-US" dirty="0"/>
              <a:t>Roger Magnus Research </a:t>
            </a:r>
          </a:p>
        </p:txBody>
      </p:sp>
      <p:sp>
        <p:nvSpPr>
          <p:cNvPr id="3" name="Oval 2">
            <a:extLst>
              <a:ext uri="{FF2B5EF4-FFF2-40B4-BE49-F238E27FC236}">
                <a16:creationId xmlns:a16="http://schemas.microsoft.com/office/drawing/2014/main" id="{EBDBEB46-51E6-0793-CE46-E0AF483EFA41}"/>
              </a:ext>
            </a:extLst>
          </p:cNvPr>
          <p:cNvSpPr/>
          <p:nvPr/>
        </p:nvSpPr>
        <p:spPr>
          <a:xfrm>
            <a:off x="3590925" y="3248025"/>
            <a:ext cx="1047750" cy="2667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1259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446895"/>
            <a:ext cx="10772775" cy="569246"/>
          </a:xfrm>
        </p:spPr>
        <p:txBody>
          <a:bodyPr>
            <a:normAutofit fontScale="90000"/>
          </a:bodyPr>
          <a:lstStyle/>
          <a:p>
            <a:pPr algn="ctr"/>
            <a:r>
              <a:rPr lang="en-US" b="1" dirty="0"/>
              <a:t>Advanced Search</a:t>
            </a:r>
          </a:p>
        </p:txBody>
      </p:sp>
      <p:sp>
        <p:nvSpPr>
          <p:cNvPr id="4" name="Footer Placeholder 3">
            <a:extLst>
              <a:ext uri="{FF2B5EF4-FFF2-40B4-BE49-F238E27FC236}">
                <a16:creationId xmlns:a16="http://schemas.microsoft.com/office/drawing/2014/main" id="{2D6F88B6-BDA8-FDA7-9F1A-525A3E85E95F}"/>
              </a:ext>
            </a:extLst>
          </p:cNvPr>
          <p:cNvSpPr>
            <a:spLocks noGrp="1"/>
          </p:cNvSpPr>
          <p:nvPr>
            <p:ph type="ftr" sz="quarter" idx="11"/>
          </p:nvPr>
        </p:nvSpPr>
        <p:spPr/>
        <p:txBody>
          <a:bodyPr/>
          <a:lstStyle/>
          <a:p>
            <a:r>
              <a:rPr lang="en-US" dirty="0"/>
              <a:t>Roger Magnus Research </a:t>
            </a:r>
          </a:p>
        </p:txBody>
      </p:sp>
      <p:pic>
        <p:nvPicPr>
          <p:cNvPr id="3" name="Picture 2">
            <a:extLst>
              <a:ext uri="{FF2B5EF4-FFF2-40B4-BE49-F238E27FC236}">
                <a16:creationId xmlns:a16="http://schemas.microsoft.com/office/drawing/2014/main" id="{94F90F80-6CEF-317F-76E5-4D90F24A16DE}"/>
              </a:ext>
            </a:extLst>
          </p:cNvPr>
          <p:cNvPicPr>
            <a:picLocks noChangeAspect="1"/>
          </p:cNvPicPr>
          <p:nvPr/>
        </p:nvPicPr>
        <p:blipFill>
          <a:blip r:embed="rId3"/>
          <a:stretch>
            <a:fillRect/>
          </a:stretch>
        </p:blipFill>
        <p:spPr>
          <a:xfrm>
            <a:off x="1140031" y="1610871"/>
            <a:ext cx="9033163" cy="2892020"/>
          </a:xfrm>
          <a:prstGeom prst="rect">
            <a:avLst/>
          </a:prstGeom>
        </p:spPr>
      </p:pic>
      <p:pic>
        <p:nvPicPr>
          <p:cNvPr id="6" name="Picture 5">
            <a:extLst>
              <a:ext uri="{FF2B5EF4-FFF2-40B4-BE49-F238E27FC236}">
                <a16:creationId xmlns:a16="http://schemas.microsoft.com/office/drawing/2014/main" id="{C738DC91-2BE0-885E-E735-30CD737CBD4E}"/>
              </a:ext>
            </a:extLst>
          </p:cNvPr>
          <p:cNvPicPr>
            <a:picLocks noChangeAspect="1"/>
          </p:cNvPicPr>
          <p:nvPr/>
        </p:nvPicPr>
        <p:blipFill>
          <a:blip r:embed="rId4"/>
          <a:stretch>
            <a:fillRect/>
          </a:stretch>
        </p:blipFill>
        <p:spPr>
          <a:xfrm>
            <a:off x="1140031" y="4497330"/>
            <a:ext cx="6424948" cy="2062929"/>
          </a:xfrm>
          <a:prstGeom prst="rect">
            <a:avLst/>
          </a:prstGeom>
        </p:spPr>
      </p:pic>
      <p:sp>
        <p:nvSpPr>
          <p:cNvPr id="8" name="TextBox 7">
            <a:extLst>
              <a:ext uri="{FF2B5EF4-FFF2-40B4-BE49-F238E27FC236}">
                <a16:creationId xmlns:a16="http://schemas.microsoft.com/office/drawing/2014/main" id="{670583CB-B2A0-43C2-21D2-1D7EAF016971}"/>
              </a:ext>
            </a:extLst>
          </p:cNvPr>
          <p:cNvSpPr txBox="1"/>
          <p:nvPr/>
        </p:nvSpPr>
        <p:spPr>
          <a:xfrm>
            <a:off x="1140031" y="1121972"/>
            <a:ext cx="6097978" cy="523220"/>
          </a:xfrm>
          <a:prstGeom prst="rect">
            <a:avLst/>
          </a:prstGeom>
          <a:noFill/>
        </p:spPr>
        <p:txBody>
          <a:bodyPr wrap="square">
            <a:spAutoFit/>
          </a:bodyPr>
          <a:lstStyle/>
          <a:p>
            <a:r>
              <a:rPr lang="en-US" sz="2800" b="1" dirty="0">
                <a:latin typeface="Bahnschrift" panose="020B0502040204020203" pitchFamily="34" charset="0"/>
              </a:rPr>
              <a:t>State/Org. Type/City Name:</a:t>
            </a:r>
          </a:p>
        </p:txBody>
      </p:sp>
      <p:sp>
        <p:nvSpPr>
          <p:cNvPr id="5" name="Oval 4">
            <a:extLst>
              <a:ext uri="{FF2B5EF4-FFF2-40B4-BE49-F238E27FC236}">
                <a16:creationId xmlns:a16="http://schemas.microsoft.com/office/drawing/2014/main" id="{C1648796-5089-9CE6-5271-D19123732F11}"/>
              </a:ext>
            </a:extLst>
          </p:cNvPr>
          <p:cNvSpPr/>
          <p:nvPr/>
        </p:nvSpPr>
        <p:spPr>
          <a:xfrm>
            <a:off x="8193974" y="3289466"/>
            <a:ext cx="1840675" cy="486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539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6C4D-2A7E-B97A-81EF-C73D11F2C161}"/>
              </a:ext>
            </a:extLst>
          </p:cNvPr>
          <p:cNvSpPr>
            <a:spLocks noGrp="1"/>
          </p:cNvSpPr>
          <p:nvPr>
            <p:ph type="title"/>
          </p:nvPr>
        </p:nvSpPr>
        <p:spPr>
          <a:xfrm>
            <a:off x="709612" y="0"/>
            <a:ext cx="10772775" cy="1056904"/>
          </a:xfrm>
        </p:spPr>
        <p:txBody>
          <a:bodyPr/>
          <a:lstStyle/>
          <a:p>
            <a:pPr algn="ctr"/>
            <a:r>
              <a:rPr lang="en-US" b="1" dirty="0"/>
              <a:t>What is  ProPublica NonProfit Explorer?</a:t>
            </a:r>
          </a:p>
        </p:txBody>
      </p:sp>
      <p:sp>
        <p:nvSpPr>
          <p:cNvPr id="3" name="TextBox 2">
            <a:extLst>
              <a:ext uri="{FF2B5EF4-FFF2-40B4-BE49-F238E27FC236}">
                <a16:creationId xmlns:a16="http://schemas.microsoft.com/office/drawing/2014/main" id="{E2873177-4E32-19E1-62E9-78187856F5E1}"/>
              </a:ext>
            </a:extLst>
          </p:cNvPr>
          <p:cNvSpPr txBox="1"/>
          <p:nvPr/>
        </p:nvSpPr>
        <p:spPr>
          <a:xfrm>
            <a:off x="544875" y="1056904"/>
            <a:ext cx="11102248" cy="4955203"/>
          </a:xfrm>
          <a:prstGeom prst="rect">
            <a:avLst/>
          </a:prstGeom>
          <a:noFill/>
        </p:spPr>
        <p:txBody>
          <a:bodyPr wrap="square" rtlCol="0">
            <a:spAutoFit/>
          </a:bodyPr>
          <a:lstStyle/>
          <a:p>
            <a:r>
              <a:rPr lang="en-US" sz="2800" dirty="0">
                <a:solidFill>
                  <a:srgbClr val="0070C0"/>
                </a:solidFill>
                <a:latin typeface="Bahnschrift" panose="020B0502040204020203" pitchFamily="34" charset="0"/>
              </a:rPr>
              <a:t>- ProPublica is an investigative journalism site (See </a:t>
            </a:r>
            <a:r>
              <a:rPr lang="en-US" sz="2800" dirty="0">
                <a:solidFill>
                  <a:srgbClr val="0070C0"/>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https://www.propublica.org/about/</a:t>
            </a:r>
            <a:r>
              <a:rPr lang="en-US" sz="2800" dirty="0">
                <a:solidFill>
                  <a:srgbClr val="0070C0"/>
                </a:solidFill>
                <a:latin typeface="Bahnschrift" panose="020B0502040204020203" pitchFamily="34" charset="0"/>
              </a:rPr>
              <a:t>)</a:t>
            </a:r>
          </a:p>
          <a:p>
            <a:endParaRPr lang="en-US" sz="2800" dirty="0">
              <a:solidFill>
                <a:srgbClr val="0070C0"/>
              </a:solidFill>
              <a:latin typeface="Bahnschrift" panose="020B0502040204020203" pitchFamily="34" charset="0"/>
            </a:endParaRPr>
          </a:p>
          <a:p>
            <a:r>
              <a:rPr lang="en-US" sz="2800" dirty="0">
                <a:solidFill>
                  <a:srgbClr val="0070C0"/>
                </a:solidFill>
                <a:latin typeface="Bahnschrift" panose="020B0502040204020203" pitchFamily="34" charset="0"/>
              </a:rPr>
              <a:t>- 3 Million nonprofit and foundation tax returns</a:t>
            </a:r>
          </a:p>
          <a:p>
            <a:endParaRPr lang="en-US" sz="2800" dirty="0">
              <a:solidFill>
                <a:srgbClr val="0070C0"/>
              </a:solidFill>
              <a:latin typeface="Bahnschrift" panose="020B0502040204020203" pitchFamily="34" charset="0"/>
            </a:endParaRPr>
          </a:p>
          <a:p>
            <a:r>
              <a:rPr lang="en-US" sz="2800" dirty="0">
                <a:solidFill>
                  <a:srgbClr val="0070C0"/>
                </a:solidFill>
                <a:latin typeface="Bahnschrift" panose="020B0502040204020203" pitchFamily="34" charset="0"/>
              </a:rPr>
              <a:t>- 2013 – 2022 (can go back to 2001)</a:t>
            </a:r>
          </a:p>
          <a:p>
            <a:endParaRPr lang="en-US" sz="2800" dirty="0">
              <a:solidFill>
                <a:srgbClr val="0070C0"/>
              </a:solidFill>
              <a:latin typeface="Bahnschrift" panose="020B0502040204020203" pitchFamily="34" charset="0"/>
            </a:endParaRPr>
          </a:p>
          <a:p>
            <a:r>
              <a:rPr lang="en-US" sz="2800" dirty="0">
                <a:solidFill>
                  <a:srgbClr val="0070C0"/>
                </a:solidFill>
                <a:latin typeface="Bahnschrift" panose="020B0502040204020203" pitchFamily="34" charset="0"/>
              </a:rPr>
              <a:t>- Formats: PDF and digital </a:t>
            </a:r>
          </a:p>
          <a:p>
            <a:endParaRPr lang="en-US" sz="2800" dirty="0">
              <a:solidFill>
                <a:srgbClr val="0070C0"/>
              </a:solidFill>
              <a:latin typeface="Bahnschrift" panose="020B0502040204020203" pitchFamily="34" charset="0"/>
            </a:endParaRPr>
          </a:p>
          <a:p>
            <a:r>
              <a:rPr lang="en-US" sz="2800" dirty="0">
                <a:solidFill>
                  <a:srgbClr val="0070C0"/>
                </a:solidFill>
                <a:latin typeface="Bahnschrift" panose="020B0502040204020203" pitchFamily="34" charset="0"/>
              </a:rPr>
              <a:t>- Types of Nonprofits: 27</a:t>
            </a:r>
            <a:endParaRPr lang="en-US" dirty="0">
              <a:solidFill>
                <a:srgbClr val="0070C0"/>
              </a:solidFill>
              <a:latin typeface="Bahnschrift" panose="020B0502040204020203" pitchFamily="34" charset="0"/>
            </a:endParaRPr>
          </a:p>
          <a:p>
            <a:endParaRPr lang="en-US" dirty="0">
              <a:solidFill>
                <a:srgbClr val="0070C0"/>
              </a:solidFill>
              <a:latin typeface="Bahnschrift" panose="020B0502040204020203" pitchFamily="34" charset="0"/>
            </a:endParaRPr>
          </a:p>
          <a:p>
            <a:r>
              <a:rPr lang="en-US" b="1" dirty="0">
                <a:solidFill>
                  <a:srgbClr val="0070C0"/>
                </a:solidFill>
                <a:latin typeface="Bahnschrift" panose="020B0502040204020203" pitchFamily="34" charset="0"/>
              </a:rPr>
              <a:t>Source:</a:t>
            </a:r>
            <a:r>
              <a:rPr lang="en-US" dirty="0">
                <a:solidFill>
                  <a:srgbClr val="0070C0"/>
                </a:solidFill>
                <a:latin typeface="Bahnschrift" panose="020B0502040204020203" pitchFamily="34" charset="0"/>
              </a:rPr>
              <a:t>  </a:t>
            </a:r>
            <a:r>
              <a:rPr lang="en-US" dirty="0">
                <a:solidFill>
                  <a:srgbClr val="0070C0"/>
                </a:solidFill>
                <a:latin typeface="Bahnschrift" panose="020B0502040204020203" pitchFamily="34" charset="0"/>
                <a:hlinkClick r:id="rId3">
                  <a:extLst>
                    <a:ext uri="{A12FA001-AC4F-418D-AE19-62706E023703}">
                      <ahyp:hlinkClr xmlns:ahyp="http://schemas.microsoft.com/office/drawing/2018/hyperlinkcolor" val="tx"/>
                    </a:ext>
                  </a:extLst>
                </a:hlinkClick>
              </a:rPr>
              <a:t>https://projects.propublica.org/nonprofits/</a:t>
            </a:r>
            <a:r>
              <a:rPr lang="en-US" dirty="0">
                <a:solidFill>
                  <a:srgbClr val="0070C0"/>
                </a:solidFill>
                <a:latin typeface="Bahnschrift" panose="020B0502040204020203" pitchFamily="34" charset="0"/>
              </a:rPr>
              <a:t> -&gt; About This Data (right side of page towards bottom)</a:t>
            </a:r>
          </a:p>
        </p:txBody>
      </p:sp>
      <p:sp>
        <p:nvSpPr>
          <p:cNvPr id="4" name="Footer Placeholder 3">
            <a:extLst>
              <a:ext uri="{FF2B5EF4-FFF2-40B4-BE49-F238E27FC236}">
                <a16:creationId xmlns:a16="http://schemas.microsoft.com/office/drawing/2014/main" id="{5E86BF93-FB0A-C6FC-7D98-478BD447B272}"/>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113010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446895"/>
            <a:ext cx="10772775" cy="569246"/>
          </a:xfrm>
        </p:spPr>
        <p:txBody>
          <a:bodyPr>
            <a:normAutofit fontScale="90000"/>
          </a:bodyPr>
          <a:lstStyle/>
          <a:p>
            <a:pPr algn="ctr"/>
            <a:r>
              <a:rPr lang="en-US" b="1" dirty="0"/>
              <a:t>Advanced Search</a:t>
            </a:r>
          </a:p>
        </p:txBody>
      </p:sp>
      <p:sp>
        <p:nvSpPr>
          <p:cNvPr id="4" name="Footer Placeholder 3">
            <a:extLst>
              <a:ext uri="{FF2B5EF4-FFF2-40B4-BE49-F238E27FC236}">
                <a16:creationId xmlns:a16="http://schemas.microsoft.com/office/drawing/2014/main" id="{2D6F88B6-BDA8-FDA7-9F1A-525A3E85E95F}"/>
              </a:ext>
            </a:extLst>
          </p:cNvPr>
          <p:cNvSpPr>
            <a:spLocks noGrp="1"/>
          </p:cNvSpPr>
          <p:nvPr>
            <p:ph type="ftr" sz="quarter" idx="11"/>
          </p:nvPr>
        </p:nvSpPr>
        <p:spPr/>
        <p:txBody>
          <a:bodyPr/>
          <a:lstStyle/>
          <a:p>
            <a:r>
              <a:rPr lang="en-US" dirty="0"/>
              <a:t>Roger Magnus Research </a:t>
            </a:r>
          </a:p>
        </p:txBody>
      </p:sp>
      <p:sp>
        <p:nvSpPr>
          <p:cNvPr id="8" name="TextBox 7">
            <a:extLst>
              <a:ext uri="{FF2B5EF4-FFF2-40B4-BE49-F238E27FC236}">
                <a16:creationId xmlns:a16="http://schemas.microsoft.com/office/drawing/2014/main" id="{670583CB-B2A0-43C2-21D2-1D7EAF016971}"/>
              </a:ext>
            </a:extLst>
          </p:cNvPr>
          <p:cNvSpPr txBox="1"/>
          <p:nvPr/>
        </p:nvSpPr>
        <p:spPr>
          <a:xfrm>
            <a:off x="1140031" y="1121972"/>
            <a:ext cx="6097978" cy="523220"/>
          </a:xfrm>
          <a:prstGeom prst="rect">
            <a:avLst/>
          </a:prstGeom>
          <a:noFill/>
        </p:spPr>
        <p:txBody>
          <a:bodyPr wrap="square">
            <a:spAutoFit/>
          </a:bodyPr>
          <a:lstStyle/>
          <a:p>
            <a:r>
              <a:rPr lang="en-US" sz="2800" b="1" dirty="0">
                <a:latin typeface="Bahnschrift" panose="020B0502040204020203" pitchFamily="34" charset="0"/>
              </a:rPr>
              <a:t>State/Org. Type/City Name/Category:</a:t>
            </a:r>
          </a:p>
        </p:txBody>
      </p:sp>
      <p:pic>
        <p:nvPicPr>
          <p:cNvPr id="5" name="Picture 4">
            <a:extLst>
              <a:ext uri="{FF2B5EF4-FFF2-40B4-BE49-F238E27FC236}">
                <a16:creationId xmlns:a16="http://schemas.microsoft.com/office/drawing/2014/main" id="{B478C102-9022-B410-6C6E-3AAB4D4C8FEB}"/>
              </a:ext>
            </a:extLst>
          </p:cNvPr>
          <p:cNvPicPr>
            <a:picLocks noChangeAspect="1"/>
          </p:cNvPicPr>
          <p:nvPr/>
        </p:nvPicPr>
        <p:blipFill>
          <a:blip r:embed="rId3"/>
          <a:stretch>
            <a:fillRect/>
          </a:stretch>
        </p:blipFill>
        <p:spPr>
          <a:xfrm>
            <a:off x="296883" y="1638469"/>
            <a:ext cx="8455232" cy="2228765"/>
          </a:xfrm>
          <a:prstGeom prst="rect">
            <a:avLst/>
          </a:prstGeom>
        </p:spPr>
      </p:pic>
      <p:pic>
        <p:nvPicPr>
          <p:cNvPr id="7" name="Picture 6">
            <a:extLst>
              <a:ext uri="{FF2B5EF4-FFF2-40B4-BE49-F238E27FC236}">
                <a16:creationId xmlns:a16="http://schemas.microsoft.com/office/drawing/2014/main" id="{0F26C968-285D-2551-9D52-0AFB7534772C}"/>
              </a:ext>
            </a:extLst>
          </p:cNvPr>
          <p:cNvPicPr>
            <a:picLocks noChangeAspect="1"/>
          </p:cNvPicPr>
          <p:nvPr/>
        </p:nvPicPr>
        <p:blipFill>
          <a:blip r:embed="rId4"/>
          <a:stretch>
            <a:fillRect/>
          </a:stretch>
        </p:blipFill>
        <p:spPr>
          <a:xfrm>
            <a:off x="296883" y="3867234"/>
            <a:ext cx="8732323" cy="2400539"/>
          </a:xfrm>
          <a:prstGeom prst="rect">
            <a:avLst/>
          </a:prstGeom>
        </p:spPr>
      </p:pic>
    </p:spTree>
    <p:extLst>
      <p:ext uri="{BB962C8B-B14F-4D97-AF65-F5344CB8AC3E}">
        <p14:creationId xmlns:p14="http://schemas.microsoft.com/office/powerpoint/2010/main" val="182047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446895"/>
            <a:ext cx="10772775" cy="569246"/>
          </a:xfrm>
        </p:spPr>
        <p:txBody>
          <a:bodyPr>
            <a:normAutofit fontScale="90000"/>
          </a:bodyPr>
          <a:lstStyle/>
          <a:p>
            <a:pPr algn="ctr"/>
            <a:r>
              <a:rPr lang="en-US" b="1" dirty="0"/>
              <a:t>Advanced Search</a:t>
            </a:r>
          </a:p>
        </p:txBody>
      </p:sp>
      <p:sp>
        <p:nvSpPr>
          <p:cNvPr id="4" name="Footer Placeholder 3">
            <a:extLst>
              <a:ext uri="{FF2B5EF4-FFF2-40B4-BE49-F238E27FC236}">
                <a16:creationId xmlns:a16="http://schemas.microsoft.com/office/drawing/2014/main" id="{2D6F88B6-BDA8-FDA7-9F1A-525A3E85E95F}"/>
              </a:ext>
            </a:extLst>
          </p:cNvPr>
          <p:cNvSpPr>
            <a:spLocks noGrp="1"/>
          </p:cNvSpPr>
          <p:nvPr>
            <p:ph type="ftr" sz="quarter" idx="11"/>
          </p:nvPr>
        </p:nvSpPr>
        <p:spPr/>
        <p:txBody>
          <a:bodyPr/>
          <a:lstStyle/>
          <a:p>
            <a:r>
              <a:rPr lang="en-US" dirty="0"/>
              <a:t>Roger Magnus Research </a:t>
            </a:r>
          </a:p>
        </p:txBody>
      </p:sp>
      <p:sp>
        <p:nvSpPr>
          <p:cNvPr id="8" name="TextBox 7">
            <a:extLst>
              <a:ext uri="{FF2B5EF4-FFF2-40B4-BE49-F238E27FC236}">
                <a16:creationId xmlns:a16="http://schemas.microsoft.com/office/drawing/2014/main" id="{670583CB-B2A0-43C2-21D2-1D7EAF016971}"/>
              </a:ext>
            </a:extLst>
          </p:cNvPr>
          <p:cNvSpPr txBox="1"/>
          <p:nvPr/>
        </p:nvSpPr>
        <p:spPr>
          <a:xfrm>
            <a:off x="1140031" y="1121972"/>
            <a:ext cx="6097978" cy="523220"/>
          </a:xfrm>
          <a:prstGeom prst="rect">
            <a:avLst/>
          </a:prstGeom>
          <a:noFill/>
        </p:spPr>
        <p:txBody>
          <a:bodyPr wrap="square">
            <a:spAutoFit/>
          </a:bodyPr>
          <a:lstStyle/>
          <a:p>
            <a:r>
              <a:rPr lang="en-US" sz="2800" b="1" dirty="0">
                <a:latin typeface="Bahnschrift" panose="020B0502040204020203" pitchFamily="34" charset="0"/>
              </a:rPr>
              <a:t>State/Org. Type/City Name/Category:</a:t>
            </a:r>
          </a:p>
        </p:txBody>
      </p:sp>
      <p:pic>
        <p:nvPicPr>
          <p:cNvPr id="3" name="Picture 2">
            <a:extLst>
              <a:ext uri="{FF2B5EF4-FFF2-40B4-BE49-F238E27FC236}">
                <a16:creationId xmlns:a16="http://schemas.microsoft.com/office/drawing/2014/main" id="{2D369B01-73DD-AA00-44BB-3374E5FCB86F}"/>
              </a:ext>
            </a:extLst>
          </p:cNvPr>
          <p:cNvPicPr>
            <a:picLocks noChangeAspect="1"/>
          </p:cNvPicPr>
          <p:nvPr/>
        </p:nvPicPr>
        <p:blipFill>
          <a:blip r:embed="rId3"/>
          <a:stretch>
            <a:fillRect/>
          </a:stretch>
        </p:blipFill>
        <p:spPr>
          <a:xfrm>
            <a:off x="510639" y="1680381"/>
            <a:ext cx="7691252" cy="2610753"/>
          </a:xfrm>
          <a:prstGeom prst="rect">
            <a:avLst/>
          </a:prstGeom>
        </p:spPr>
      </p:pic>
      <p:pic>
        <p:nvPicPr>
          <p:cNvPr id="6" name="Picture 5">
            <a:extLst>
              <a:ext uri="{FF2B5EF4-FFF2-40B4-BE49-F238E27FC236}">
                <a16:creationId xmlns:a16="http://schemas.microsoft.com/office/drawing/2014/main" id="{3781427B-5485-9ACA-0D8C-F64CF8514D3C}"/>
              </a:ext>
            </a:extLst>
          </p:cNvPr>
          <p:cNvPicPr>
            <a:picLocks noChangeAspect="1"/>
          </p:cNvPicPr>
          <p:nvPr/>
        </p:nvPicPr>
        <p:blipFill>
          <a:blip r:embed="rId4"/>
          <a:stretch>
            <a:fillRect/>
          </a:stretch>
        </p:blipFill>
        <p:spPr>
          <a:xfrm>
            <a:off x="427512" y="4291134"/>
            <a:ext cx="8811491" cy="2184707"/>
          </a:xfrm>
          <a:prstGeom prst="rect">
            <a:avLst/>
          </a:prstGeom>
        </p:spPr>
      </p:pic>
    </p:spTree>
    <p:extLst>
      <p:ext uri="{BB962C8B-B14F-4D97-AF65-F5344CB8AC3E}">
        <p14:creationId xmlns:p14="http://schemas.microsoft.com/office/powerpoint/2010/main" val="427661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446895"/>
            <a:ext cx="10772775" cy="569246"/>
          </a:xfrm>
        </p:spPr>
        <p:txBody>
          <a:bodyPr>
            <a:normAutofit fontScale="90000"/>
          </a:bodyPr>
          <a:lstStyle/>
          <a:p>
            <a:pPr algn="ctr"/>
            <a:r>
              <a:rPr lang="en-US" b="1" dirty="0"/>
              <a:t>Advanced Search</a:t>
            </a:r>
          </a:p>
        </p:txBody>
      </p:sp>
      <p:sp>
        <p:nvSpPr>
          <p:cNvPr id="4" name="Footer Placeholder 3">
            <a:extLst>
              <a:ext uri="{FF2B5EF4-FFF2-40B4-BE49-F238E27FC236}">
                <a16:creationId xmlns:a16="http://schemas.microsoft.com/office/drawing/2014/main" id="{2D6F88B6-BDA8-FDA7-9F1A-525A3E85E95F}"/>
              </a:ext>
            </a:extLst>
          </p:cNvPr>
          <p:cNvSpPr>
            <a:spLocks noGrp="1"/>
          </p:cNvSpPr>
          <p:nvPr>
            <p:ph type="ftr" sz="quarter" idx="11"/>
          </p:nvPr>
        </p:nvSpPr>
        <p:spPr/>
        <p:txBody>
          <a:bodyPr/>
          <a:lstStyle/>
          <a:p>
            <a:r>
              <a:rPr lang="en-US" dirty="0"/>
              <a:t>Roger Magnus Research </a:t>
            </a:r>
          </a:p>
        </p:txBody>
      </p:sp>
      <p:sp>
        <p:nvSpPr>
          <p:cNvPr id="8" name="TextBox 7">
            <a:extLst>
              <a:ext uri="{FF2B5EF4-FFF2-40B4-BE49-F238E27FC236}">
                <a16:creationId xmlns:a16="http://schemas.microsoft.com/office/drawing/2014/main" id="{670583CB-B2A0-43C2-21D2-1D7EAF016971}"/>
              </a:ext>
            </a:extLst>
          </p:cNvPr>
          <p:cNvSpPr txBox="1"/>
          <p:nvPr/>
        </p:nvSpPr>
        <p:spPr>
          <a:xfrm>
            <a:off x="1140031" y="1121972"/>
            <a:ext cx="6097978" cy="523220"/>
          </a:xfrm>
          <a:prstGeom prst="rect">
            <a:avLst/>
          </a:prstGeom>
          <a:noFill/>
        </p:spPr>
        <p:txBody>
          <a:bodyPr wrap="square">
            <a:spAutoFit/>
          </a:bodyPr>
          <a:lstStyle/>
          <a:p>
            <a:r>
              <a:rPr lang="en-US" sz="2800" b="1" dirty="0">
                <a:latin typeface="Bahnschrift" panose="020B0502040204020203" pitchFamily="34" charset="0"/>
              </a:rPr>
              <a:t>State/Org. Type/All Words/City Name</a:t>
            </a:r>
          </a:p>
        </p:txBody>
      </p:sp>
      <p:pic>
        <p:nvPicPr>
          <p:cNvPr id="5" name="Picture 4">
            <a:extLst>
              <a:ext uri="{FF2B5EF4-FFF2-40B4-BE49-F238E27FC236}">
                <a16:creationId xmlns:a16="http://schemas.microsoft.com/office/drawing/2014/main" id="{D99C01A1-4E8F-52D7-9DE0-923D153061D4}"/>
              </a:ext>
            </a:extLst>
          </p:cNvPr>
          <p:cNvPicPr>
            <a:picLocks noChangeAspect="1"/>
          </p:cNvPicPr>
          <p:nvPr/>
        </p:nvPicPr>
        <p:blipFill>
          <a:blip r:embed="rId3"/>
          <a:stretch>
            <a:fillRect/>
          </a:stretch>
        </p:blipFill>
        <p:spPr>
          <a:xfrm>
            <a:off x="938153" y="3930878"/>
            <a:ext cx="6840186" cy="2394438"/>
          </a:xfrm>
          <a:prstGeom prst="rect">
            <a:avLst/>
          </a:prstGeom>
        </p:spPr>
      </p:pic>
      <p:pic>
        <p:nvPicPr>
          <p:cNvPr id="11" name="Picture 10">
            <a:extLst>
              <a:ext uri="{FF2B5EF4-FFF2-40B4-BE49-F238E27FC236}">
                <a16:creationId xmlns:a16="http://schemas.microsoft.com/office/drawing/2014/main" id="{58E80D1E-46D9-119B-07CD-9862D6A691A1}"/>
              </a:ext>
            </a:extLst>
          </p:cNvPr>
          <p:cNvPicPr>
            <a:picLocks noChangeAspect="1"/>
          </p:cNvPicPr>
          <p:nvPr/>
        </p:nvPicPr>
        <p:blipFill>
          <a:blip r:embed="rId4"/>
          <a:stretch>
            <a:fillRect/>
          </a:stretch>
        </p:blipFill>
        <p:spPr>
          <a:xfrm>
            <a:off x="938153" y="1610132"/>
            <a:ext cx="8602683" cy="2320746"/>
          </a:xfrm>
          <a:prstGeom prst="rect">
            <a:avLst/>
          </a:prstGeom>
        </p:spPr>
      </p:pic>
    </p:spTree>
    <p:extLst>
      <p:ext uri="{BB962C8B-B14F-4D97-AF65-F5344CB8AC3E}">
        <p14:creationId xmlns:p14="http://schemas.microsoft.com/office/powerpoint/2010/main" val="372465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574097" y="0"/>
            <a:ext cx="10772775" cy="1032384"/>
          </a:xfrm>
        </p:spPr>
        <p:txBody>
          <a:bodyPr/>
          <a:lstStyle/>
          <a:p>
            <a:pPr algn="ctr"/>
            <a:r>
              <a:rPr lang="en-US" b="1" dirty="0"/>
              <a:t>Search Problems with Website</a:t>
            </a:r>
          </a:p>
        </p:txBody>
      </p:sp>
      <p:sp>
        <p:nvSpPr>
          <p:cNvPr id="3" name="TextBox 2">
            <a:extLst>
              <a:ext uri="{FF2B5EF4-FFF2-40B4-BE49-F238E27FC236}">
                <a16:creationId xmlns:a16="http://schemas.microsoft.com/office/drawing/2014/main" id="{700C52BA-AA12-F54F-D574-12182E19F190}"/>
              </a:ext>
            </a:extLst>
          </p:cNvPr>
          <p:cNvSpPr txBox="1"/>
          <p:nvPr/>
        </p:nvSpPr>
        <p:spPr>
          <a:xfrm>
            <a:off x="574097" y="1032384"/>
            <a:ext cx="11431856" cy="5970865"/>
          </a:xfrm>
          <a:prstGeom prst="rect">
            <a:avLst/>
          </a:prstGeom>
          <a:noFill/>
        </p:spPr>
        <p:txBody>
          <a:bodyPr wrap="square" rtlCol="0">
            <a:spAutoFit/>
          </a:bodyPr>
          <a:lstStyle/>
          <a:p>
            <a:r>
              <a:rPr lang="en-US" sz="2800" dirty="0">
                <a:solidFill>
                  <a:srgbClr val="0070C0"/>
                </a:solidFill>
                <a:latin typeface="Bahnschrift" panose="020B0502040204020203" pitchFamily="34" charset="0"/>
              </a:rPr>
              <a:t>- **Finding Advanced Search</a:t>
            </a:r>
          </a:p>
          <a:p>
            <a:pPr marL="742950" indent="-742950">
              <a:buAutoNum type="arabicPeriod"/>
            </a:pPr>
            <a:endParaRPr lang="en-US" sz="2800" dirty="0">
              <a:solidFill>
                <a:srgbClr val="0070C0"/>
              </a:solidFill>
              <a:latin typeface="Bahnschrift" panose="020B0502040204020203" pitchFamily="34" charset="0"/>
            </a:endParaRPr>
          </a:p>
          <a:p>
            <a:r>
              <a:rPr lang="en-US" sz="2800" dirty="0">
                <a:solidFill>
                  <a:srgbClr val="0070C0"/>
                </a:solidFill>
                <a:latin typeface="Bahnschrift" panose="020B0502040204020203" pitchFamily="34" charset="0"/>
              </a:rPr>
              <a:t>- Cannot limit by date - Basic or Advanced Search</a:t>
            </a:r>
          </a:p>
          <a:p>
            <a:pPr marL="742950" indent="-742950">
              <a:buFontTx/>
              <a:buAutoNum type="arabicPeriod"/>
            </a:pPr>
            <a:endParaRPr lang="en-US" sz="2800" dirty="0">
              <a:solidFill>
                <a:srgbClr val="0070C0"/>
              </a:solidFill>
              <a:latin typeface="Bahnschrift" panose="020B0502040204020203" pitchFamily="34" charset="0"/>
            </a:endParaRPr>
          </a:p>
          <a:p>
            <a:r>
              <a:rPr lang="en-US" sz="2800" dirty="0">
                <a:solidFill>
                  <a:srgbClr val="0070C0"/>
                </a:solidFill>
                <a:latin typeface="Bahnschrift" panose="020B0502040204020203" pitchFamily="34" charset="0"/>
              </a:rPr>
              <a:t>- Cannot limit to searching on a Foundation</a:t>
            </a:r>
          </a:p>
          <a:p>
            <a:pPr marL="742950" indent="-742950">
              <a:buFontTx/>
              <a:buAutoNum type="arabicPeriod"/>
            </a:pPr>
            <a:endParaRPr lang="en-US" sz="2800" dirty="0">
              <a:solidFill>
                <a:srgbClr val="0070C0"/>
              </a:solidFill>
              <a:latin typeface="Bahnschrift" panose="020B0502040204020203" pitchFamily="34" charset="0"/>
            </a:endParaRPr>
          </a:p>
          <a:p>
            <a:pPr marL="457200" indent="-457200">
              <a:buFontTx/>
              <a:buChar char="-"/>
            </a:pPr>
            <a:r>
              <a:rPr lang="en-US" sz="2800" dirty="0">
                <a:solidFill>
                  <a:srgbClr val="0070C0"/>
                </a:solidFill>
                <a:latin typeface="Bahnschrift" panose="020B0502040204020203" pitchFamily="34" charset="0"/>
              </a:rPr>
              <a:t>**Searching by Zip Code (except in Keyword search, which yields many tangential hits)</a:t>
            </a:r>
          </a:p>
          <a:p>
            <a:endParaRPr lang="en-US" sz="2800" dirty="0">
              <a:solidFill>
                <a:srgbClr val="0070C0"/>
              </a:solidFill>
              <a:latin typeface="Bahnschrift" panose="020B0502040204020203" pitchFamily="34" charset="0"/>
            </a:endParaRPr>
          </a:p>
          <a:p>
            <a:pPr marL="457200" indent="-457200">
              <a:buFontTx/>
              <a:buChar char="-"/>
            </a:pPr>
            <a:r>
              <a:rPr lang="en-US" sz="2800" dirty="0">
                <a:solidFill>
                  <a:srgbClr val="0070C0"/>
                </a:solidFill>
                <a:latin typeface="Bahnschrift" panose="020B0502040204020203" pitchFamily="34" charset="0"/>
              </a:rPr>
              <a:t>Multiple Words/Boolean Search in Keyword Search – Basic or Advanced Search (However, Quotes work fine.) </a:t>
            </a:r>
          </a:p>
          <a:p>
            <a:pPr marL="457200" indent="-457200">
              <a:buFontTx/>
              <a:buChar char="-"/>
            </a:pPr>
            <a:endParaRPr lang="en-US" sz="2800" b="1" dirty="0">
              <a:solidFill>
                <a:srgbClr val="0070C0"/>
              </a:solidFill>
              <a:latin typeface="Bahnschrift" panose="020B0502040204020203" pitchFamily="34" charset="0"/>
            </a:endParaRPr>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73B1A0E3-D167-1CD4-3DAE-90A2C513D1B9}"/>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2329114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574097" y="0"/>
            <a:ext cx="10772775" cy="1032384"/>
          </a:xfrm>
        </p:spPr>
        <p:txBody>
          <a:bodyPr/>
          <a:lstStyle/>
          <a:p>
            <a:pPr algn="ctr"/>
            <a:r>
              <a:rPr lang="en-US" b="1" dirty="0"/>
              <a:t>Search Problems with Website - More</a:t>
            </a:r>
          </a:p>
        </p:txBody>
      </p:sp>
      <p:sp>
        <p:nvSpPr>
          <p:cNvPr id="3" name="TextBox 2">
            <a:extLst>
              <a:ext uri="{FF2B5EF4-FFF2-40B4-BE49-F238E27FC236}">
                <a16:creationId xmlns:a16="http://schemas.microsoft.com/office/drawing/2014/main" id="{700C52BA-AA12-F54F-D574-12182E19F190}"/>
              </a:ext>
            </a:extLst>
          </p:cNvPr>
          <p:cNvSpPr txBox="1"/>
          <p:nvPr/>
        </p:nvSpPr>
        <p:spPr>
          <a:xfrm>
            <a:off x="574097" y="1032384"/>
            <a:ext cx="11431856" cy="1354217"/>
          </a:xfrm>
          <a:prstGeom prst="rect">
            <a:avLst/>
          </a:prstGeom>
          <a:noFill/>
        </p:spPr>
        <p:txBody>
          <a:bodyPr wrap="square" rtlCol="0">
            <a:spAutoFit/>
          </a:bodyPr>
          <a:lstStyle/>
          <a:p>
            <a:endParaRPr lang="en-US" sz="3600" b="1" dirty="0">
              <a:solidFill>
                <a:srgbClr val="0070C0"/>
              </a:solidFill>
              <a:latin typeface="Bahnschrift" panose="020B0502040204020203" pitchFamily="34" charset="0"/>
            </a:endParaRPr>
          </a:p>
          <a:p>
            <a:endParaRPr lang="en-US" sz="2800" b="1" dirty="0">
              <a:solidFill>
                <a:srgbClr val="0070C0"/>
              </a:solidFill>
              <a:latin typeface="Bahnschrift" panose="020B0502040204020203" pitchFamily="34" charset="0"/>
            </a:endParaRPr>
          </a:p>
          <a:p>
            <a:pPr marL="285750" indent="-285750">
              <a:buFontTx/>
              <a:buChar char="-"/>
            </a:pPr>
            <a:endParaRPr lang="en-US" dirty="0"/>
          </a:p>
        </p:txBody>
      </p:sp>
      <p:sp>
        <p:nvSpPr>
          <p:cNvPr id="4" name="Footer Placeholder 3">
            <a:extLst>
              <a:ext uri="{FF2B5EF4-FFF2-40B4-BE49-F238E27FC236}">
                <a16:creationId xmlns:a16="http://schemas.microsoft.com/office/drawing/2014/main" id="{73B1A0E3-D167-1CD4-3DAE-90A2C513D1B9}"/>
              </a:ext>
            </a:extLst>
          </p:cNvPr>
          <p:cNvSpPr>
            <a:spLocks noGrp="1"/>
          </p:cNvSpPr>
          <p:nvPr>
            <p:ph type="ftr" sz="quarter" idx="11"/>
          </p:nvPr>
        </p:nvSpPr>
        <p:spPr/>
        <p:txBody>
          <a:bodyPr/>
          <a:lstStyle/>
          <a:p>
            <a:r>
              <a:rPr lang="en-US" dirty="0"/>
              <a:t>Roger Magnus Research </a:t>
            </a:r>
          </a:p>
        </p:txBody>
      </p:sp>
      <p:sp>
        <p:nvSpPr>
          <p:cNvPr id="6" name="TextBox 5">
            <a:extLst>
              <a:ext uri="{FF2B5EF4-FFF2-40B4-BE49-F238E27FC236}">
                <a16:creationId xmlns:a16="http://schemas.microsoft.com/office/drawing/2014/main" id="{B1A24152-2B8D-6DC0-5036-CF7D9E11D676}"/>
              </a:ext>
            </a:extLst>
          </p:cNvPr>
          <p:cNvSpPr txBox="1"/>
          <p:nvPr/>
        </p:nvSpPr>
        <p:spPr>
          <a:xfrm>
            <a:off x="574097" y="1055079"/>
            <a:ext cx="10434329" cy="4770537"/>
          </a:xfrm>
          <a:prstGeom prst="rect">
            <a:avLst/>
          </a:prstGeom>
          <a:noFill/>
        </p:spPr>
        <p:txBody>
          <a:bodyPr wrap="square">
            <a:spAutoFit/>
          </a:bodyPr>
          <a:lstStyle/>
          <a:p>
            <a:pPr marL="457200" indent="-457200">
              <a:buFontTx/>
              <a:buChar char="-"/>
            </a:pPr>
            <a:r>
              <a:rPr lang="en-US" sz="2800" dirty="0">
                <a:solidFill>
                  <a:srgbClr val="0070C0"/>
                </a:solidFill>
                <a:latin typeface="Bahnschrift" panose="020B0502040204020203" pitchFamily="34" charset="0"/>
              </a:rPr>
              <a:t>Advanced Search:  Categories and Types of Nonprofits only one option</a:t>
            </a:r>
          </a:p>
          <a:p>
            <a:pPr marL="457200" indent="-457200">
              <a:buFontTx/>
              <a:buChar char="-"/>
            </a:pPr>
            <a:endParaRPr lang="en-US" sz="2800" dirty="0">
              <a:solidFill>
                <a:srgbClr val="0070C0"/>
              </a:solidFill>
              <a:latin typeface="Bahnschrift" panose="020B0502040204020203" pitchFamily="34" charset="0"/>
            </a:endParaRPr>
          </a:p>
          <a:p>
            <a:pPr marL="457200" indent="-457200">
              <a:buFontTx/>
              <a:buChar char="-"/>
            </a:pPr>
            <a:r>
              <a:rPr lang="en-US" sz="2800" dirty="0">
                <a:solidFill>
                  <a:srgbClr val="0070C0"/>
                </a:solidFill>
                <a:latin typeface="Bahnschrift" panose="020B0502040204020203" pitchFamily="34" charset="0"/>
              </a:rPr>
              <a:t>Results are only 100 per screen and cannot be downloaded directly into spreadsheet software for further intelligence of results</a:t>
            </a:r>
          </a:p>
          <a:p>
            <a:pPr marL="457200" indent="-457200">
              <a:buFontTx/>
              <a:buChar char="-"/>
            </a:pPr>
            <a:endParaRPr lang="en-US" sz="2800" dirty="0">
              <a:solidFill>
                <a:srgbClr val="0070C0"/>
              </a:solidFill>
              <a:latin typeface="Bahnschrift" panose="020B0502040204020203" pitchFamily="34" charset="0"/>
            </a:endParaRPr>
          </a:p>
          <a:p>
            <a:pPr marL="457200" indent="-457200">
              <a:buFontTx/>
              <a:buChar char="-"/>
            </a:pPr>
            <a:r>
              <a:rPr lang="en-US" sz="2800" dirty="0">
                <a:solidFill>
                  <a:srgbClr val="0070C0"/>
                </a:solidFill>
                <a:latin typeface="Bahnschrift" panose="020B0502040204020203" pitchFamily="34" charset="0"/>
              </a:rPr>
              <a:t>Keyword Search and Advanced Search – Find a Nonprofit by … work differently - distinction is not always clear</a:t>
            </a:r>
          </a:p>
          <a:p>
            <a:endParaRPr lang="en-US" sz="2800" dirty="0">
              <a:solidFill>
                <a:srgbClr val="0070C0"/>
              </a:solidFill>
              <a:latin typeface="Bahnschrift" panose="020B0502040204020203" pitchFamily="34" charset="0"/>
            </a:endParaRPr>
          </a:p>
          <a:p>
            <a:endParaRPr lang="en-US" sz="2400" b="1" dirty="0"/>
          </a:p>
        </p:txBody>
      </p:sp>
    </p:spTree>
    <p:extLst>
      <p:ext uri="{BB962C8B-B14F-4D97-AF65-F5344CB8AC3E}">
        <p14:creationId xmlns:p14="http://schemas.microsoft.com/office/powerpoint/2010/main" val="114286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54984"/>
            <a:ext cx="10772775" cy="569246"/>
          </a:xfrm>
        </p:spPr>
        <p:txBody>
          <a:bodyPr>
            <a:normAutofit fontScale="90000"/>
          </a:bodyPr>
          <a:lstStyle/>
          <a:p>
            <a:pPr algn="ctr"/>
            <a:r>
              <a:rPr lang="en-US" b="1" dirty="0"/>
              <a:t>Applications: Search Strengths</a:t>
            </a:r>
          </a:p>
        </p:txBody>
      </p:sp>
      <p:sp>
        <p:nvSpPr>
          <p:cNvPr id="3" name="Footer Placeholder 2">
            <a:extLst>
              <a:ext uri="{FF2B5EF4-FFF2-40B4-BE49-F238E27FC236}">
                <a16:creationId xmlns:a16="http://schemas.microsoft.com/office/drawing/2014/main" id="{6209A104-822A-4933-DF7A-CFBEBDB39A8A}"/>
              </a:ext>
            </a:extLst>
          </p:cNvPr>
          <p:cNvSpPr>
            <a:spLocks noGrp="1"/>
          </p:cNvSpPr>
          <p:nvPr>
            <p:ph type="ftr" sz="quarter" idx="11"/>
          </p:nvPr>
        </p:nvSpPr>
        <p:spPr/>
        <p:txBody>
          <a:bodyPr/>
          <a:lstStyle/>
          <a:p>
            <a:r>
              <a:rPr lang="en-US" dirty="0"/>
              <a:t>Roger Magnus Research </a:t>
            </a:r>
          </a:p>
        </p:txBody>
      </p:sp>
      <p:sp>
        <p:nvSpPr>
          <p:cNvPr id="4" name="TextBox 3">
            <a:extLst>
              <a:ext uri="{FF2B5EF4-FFF2-40B4-BE49-F238E27FC236}">
                <a16:creationId xmlns:a16="http://schemas.microsoft.com/office/drawing/2014/main" id="{4DC98232-C721-C334-9E9F-3EF4F828EF87}"/>
              </a:ext>
            </a:extLst>
          </p:cNvPr>
          <p:cNvSpPr txBox="1"/>
          <p:nvPr/>
        </p:nvSpPr>
        <p:spPr>
          <a:xfrm>
            <a:off x="415637" y="1318161"/>
            <a:ext cx="11412186" cy="5262979"/>
          </a:xfrm>
          <a:prstGeom prst="rect">
            <a:avLst/>
          </a:prstGeom>
          <a:noFill/>
        </p:spPr>
        <p:txBody>
          <a:bodyPr wrap="square" rtlCol="0">
            <a:spAutoFit/>
          </a:bodyPr>
          <a:lstStyle/>
          <a:p>
            <a:pPr marL="342900" indent="-342900">
              <a:buAutoNum type="arabicPeriod"/>
            </a:pPr>
            <a:r>
              <a:rPr lang="en-US" sz="2800" dirty="0">
                <a:solidFill>
                  <a:srgbClr val="0070C0"/>
                </a:solidFill>
                <a:latin typeface="Bahnschrift" panose="020B0502040204020203" pitchFamily="34" charset="0"/>
              </a:rPr>
              <a:t>* Finding foundation funders for nonprofits (and other one word or phrase keyword searches in Basic Search - Keyword)</a:t>
            </a:r>
          </a:p>
          <a:p>
            <a:pPr marL="342900" indent="-342900">
              <a:buAutoNum type="arabicPeriod"/>
            </a:pPr>
            <a:endParaRPr lang="en-US" sz="2800" dirty="0">
              <a:solidFill>
                <a:srgbClr val="0070C0"/>
              </a:solidFill>
              <a:latin typeface="Bahnschrift" panose="020B0502040204020203" pitchFamily="34" charset="0"/>
            </a:endParaRPr>
          </a:p>
          <a:p>
            <a:pPr marL="342900" indent="-342900">
              <a:buAutoNum type="arabicPeriod"/>
            </a:pPr>
            <a:r>
              <a:rPr lang="en-US" sz="2800" dirty="0">
                <a:solidFill>
                  <a:srgbClr val="0070C0"/>
                </a:solidFill>
                <a:latin typeface="Bahnschrift" panose="020B0502040204020203" pitchFamily="34" charset="0"/>
              </a:rPr>
              <a:t>Historical Nonprofit and Foundation tax forms</a:t>
            </a:r>
          </a:p>
          <a:p>
            <a:pPr marL="342900" indent="-342900">
              <a:buAutoNum type="arabicPeriod"/>
            </a:pPr>
            <a:endParaRPr lang="en-US" sz="2800" dirty="0">
              <a:solidFill>
                <a:srgbClr val="0070C0"/>
              </a:solidFill>
              <a:latin typeface="Bahnschrift" panose="020B0502040204020203" pitchFamily="34" charset="0"/>
            </a:endParaRPr>
          </a:p>
          <a:p>
            <a:pPr marL="342900" indent="-342900">
              <a:buAutoNum type="arabicPeriod"/>
            </a:pPr>
            <a:r>
              <a:rPr lang="en-US" sz="2800" dirty="0">
                <a:solidFill>
                  <a:srgbClr val="0070C0"/>
                </a:solidFill>
                <a:latin typeface="Bahnschrift" panose="020B0502040204020203" pitchFamily="34" charset="0"/>
              </a:rPr>
              <a:t>People Search (though cannot limit by geography with a common name)</a:t>
            </a:r>
          </a:p>
          <a:p>
            <a:pPr marL="342900" indent="-342900">
              <a:buAutoNum type="arabicPeriod"/>
            </a:pPr>
            <a:endParaRPr lang="en-US" sz="2800" dirty="0">
              <a:solidFill>
                <a:srgbClr val="0070C0"/>
              </a:solidFill>
              <a:latin typeface="Bahnschrift" panose="020B0502040204020203" pitchFamily="34" charset="0"/>
            </a:endParaRPr>
          </a:p>
          <a:p>
            <a:pPr marL="342900" indent="-342900">
              <a:buAutoNum type="arabicPeriod"/>
            </a:pPr>
            <a:r>
              <a:rPr lang="en-US" sz="2800" dirty="0">
                <a:solidFill>
                  <a:srgbClr val="0070C0"/>
                </a:solidFill>
                <a:latin typeface="Bahnschrift" panose="020B0502040204020203" pitchFamily="34" charset="0"/>
              </a:rPr>
              <a:t>Creating targeted list of nonprofits – By geography/type of nonprofit (find lists for types other than 501(C)(3)s /category (though can search ONLY one at a time)</a:t>
            </a:r>
          </a:p>
          <a:p>
            <a:endParaRPr lang="en-US" sz="2800" dirty="0">
              <a:solidFill>
                <a:srgbClr val="0070C0"/>
              </a:solidFill>
              <a:latin typeface="Bahnschrift" panose="020B0502040204020203" pitchFamily="34" charset="0"/>
            </a:endParaRPr>
          </a:p>
        </p:txBody>
      </p:sp>
    </p:spTree>
    <p:extLst>
      <p:ext uri="{BB962C8B-B14F-4D97-AF65-F5344CB8AC3E}">
        <p14:creationId xmlns:p14="http://schemas.microsoft.com/office/powerpoint/2010/main" val="925151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709612" y="354984"/>
            <a:ext cx="10772775" cy="569246"/>
          </a:xfrm>
        </p:spPr>
        <p:txBody>
          <a:bodyPr>
            <a:normAutofit fontScale="90000"/>
          </a:bodyPr>
          <a:lstStyle/>
          <a:p>
            <a:pPr algn="ctr"/>
            <a:r>
              <a:rPr lang="en-US" b="1" dirty="0"/>
              <a:t>Comparison to Another FREE Resource: </a:t>
            </a:r>
            <a:br>
              <a:rPr lang="en-US" b="1" dirty="0"/>
            </a:br>
            <a:r>
              <a:rPr lang="en-US" b="1" dirty="0"/>
              <a:t>990 Finder (Candid) </a:t>
            </a:r>
          </a:p>
        </p:txBody>
      </p:sp>
      <p:sp>
        <p:nvSpPr>
          <p:cNvPr id="3" name="Footer Placeholder 2">
            <a:extLst>
              <a:ext uri="{FF2B5EF4-FFF2-40B4-BE49-F238E27FC236}">
                <a16:creationId xmlns:a16="http://schemas.microsoft.com/office/drawing/2014/main" id="{3E4FD344-5994-C344-850A-50F3FF02C4DF}"/>
              </a:ext>
            </a:extLst>
          </p:cNvPr>
          <p:cNvSpPr>
            <a:spLocks noGrp="1"/>
          </p:cNvSpPr>
          <p:nvPr>
            <p:ph type="ftr" sz="quarter" idx="11"/>
          </p:nvPr>
        </p:nvSpPr>
        <p:spPr/>
        <p:txBody>
          <a:bodyPr/>
          <a:lstStyle/>
          <a:p>
            <a:r>
              <a:rPr lang="en-US" dirty="0"/>
              <a:t>Roger Magnus Research </a:t>
            </a:r>
          </a:p>
        </p:txBody>
      </p:sp>
      <p:sp>
        <p:nvSpPr>
          <p:cNvPr id="4" name="TextBox 3">
            <a:extLst>
              <a:ext uri="{FF2B5EF4-FFF2-40B4-BE49-F238E27FC236}">
                <a16:creationId xmlns:a16="http://schemas.microsoft.com/office/drawing/2014/main" id="{A24C9CC4-AEEE-95EC-810E-938631AC479B}"/>
              </a:ext>
            </a:extLst>
          </p:cNvPr>
          <p:cNvSpPr txBox="1"/>
          <p:nvPr/>
        </p:nvSpPr>
        <p:spPr>
          <a:xfrm>
            <a:off x="709612" y="1384973"/>
            <a:ext cx="9871301" cy="1692771"/>
          </a:xfrm>
          <a:prstGeom prst="rect">
            <a:avLst/>
          </a:prstGeom>
          <a:noFill/>
        </p:spPr>
        <p:txBody>
          <a:bodyPr wrap="square" rtlCol="0">
            <a:spAutoFit/>
          </a:bodyPr>
          <a:lstStyle/>
          <a:p>
            <a:r>
              <a:rPr lang="en-US" sz="2800" b="1" dirty="0">
                <a:solidFill>
                  <a:srgbClr val="0070C0"/>
                </a:solidFill>
                <a:latin typeface="Bahnschrift" panose="020B0502040204020203" pitchFamily="34" charset="0"/>
              </a:rPr>
              <a:t>990 Finder </a:t>
            </a:r>
            <a:r>
              <a:rPr lang="en-US" sz="2800" dirty="0">
                <a:solidFill>
                  <a:srgbClr val="0070C0"/>
                </a:solidFill>
                <a:latin typeface="Bahnschrift" panose="020B0502040204020203" pitchFamily="34" charset="0"/>
              </a:rPr>
              <a:t>– </a:t>
            </a:r>
            <a:r>
              <a:rPr lang="en-US" sz="2800" dirty="0">
                <a:solidFill>
                  <a:srgbClr val="0070C0"/>
                </a:solidFill>
                <a:latin typeface="Bahnschrift" panose="020B0502040204020203" pitchFamily="34" charset="0"/>
                <a:hlinkClick r:id="rId3">
                  <a:extLst>
                    <a:ext uri="{A12FA001-AC4F-418D-AE19-62706E023703}">
                      <ahyp:hlinkClr xmlns:ahyp="http://schemas.microsoft.com/office/drawing/2018/hyperlinkcolor" val="tx"/>
                    </a:ext>
                  </a:extLst>
                </a:hlinkClick>
              </a:rPr>
              <a:t>https://candid.org/research-and-verify-nonprofits/990-finder</a:t>
            </a:r>
            <a:r>
              <a:rPr lang="en-US" sz="2800" dirty="0">
                <a:solidFill>
                  <a:srgbClr val="0070C0"/>
                </a:solidFill>
                <a:latin typeface="Bahnschrift" panose="020B0502040204020203" pitchFamily="34" charset="0"/>
              </a:rPr>
              <a:t> </a:t>
            </a:r>
          </a:p>
          <a:p>
            <a:pPr marL="342900" indent="-342900">
              <a:buFontTx/>
              <a:buChar char="-"/>
            </a:pPr>
            <a:r>
              <a:rPr lang="en-US" sz="2400" dirty="0">
                <a:solidFill>
                  <a:srgbClr val="0070C0"/>
                </a:solidFill>
                <a:latin typeface="Bahnschrift" panose="020B0502040204020203" pitchFamily="34" charset="0"/>
              </a:rPr>
              <a:t>Can find by Zip Code</a:t>
            </a:r>
          </a:p>
          <a:p>
            <a:pPr marL="342900" indent="-342900">
              <a:buFontTx/>
              <a:buChar char="-"/>
            </a:pPr>
            <a:r>
              <a:rPr lang="en-US" sz="2400" dirty="0">
                <a:solidFill>
                  <a:srgbClr val="0070C0"/>
                </a:solidFill>
                <a:latin typeface="Bahnschrift" panose="020B0502040204020203" pitchFamily="34" charset="0"/>
              </a:rPr>
              <a:t>Can limit by 990PF form</a:t>
            </a:r>
          </a:p>
        </p:txBody>
      </p:sp>
      <p:pic>
        <p:nvPicPr>
          <p:cNvPr id="6" name="Picture 5">
            <a:extLst>
              <a:ext uri="{FF2B5EF4-FFF2-40B4-BE49-F238E27FC236}">
                <a16:creationId xmlns:a16="http://schemas.microsoft.com/office/drawing/2014/main" id="{A4DA9D6A-166D-1D3F-64AA-75F89B4ECDAC}"/>
              </a:ext>
            </a:extLst>
          </p:cNvPr>
          <p:cNvPicPr>
            <a:picLocks noChangeAspect="1"/>
          </p:cNvPicPr>
          <p:nvPr/>
        </p:nvPicPr>
        <p:blipFill>
          <a:blip r:embed="rId4"/>
          <a:stretch>
            <a:fillRect/>
          </a:stretch>
        </p:blipFill>
        <p:spPr>
          <a:xfrm>
            <a:off x="709612" y="3254075"/>
            <a:ext cx="6825342" cy="3001179"/>
          </a:xfrm>
          <a:prstGeom prst="rect">
            <a:avLst/>
          </a:prstGeom>
        </p:spPr>
      </p:pic>
    </p:spTree>
    <p:extLst>
      <p:ext uri="{BB962C8B-B14F-4D97-AF65-F5344CB8AC3E}">
        <p14:creationId xmlns:p14="http://schemas.microsoft.com/office/powerpoint/2010/main" val="869757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574097" y="0"/>
            <a:ext cx="10772775" cy="1032384"/>
          </a:xfrm>
        </p:spPr>
        <p:txBody>
          <a:bodyPr/>
          <a:lstStyle/>
          <a:p>
            <a:pPr algn="ctr"/>
            <a:r>
              <a:rPr lang="en-US" b="1" dirty="0"/>
              <a:t>Questions??</a:t>
            </a:r>
          </a:p>
        </p:txBody>
      </p:sp>
      <p:sp>
        <p:nvSpPr>
          <p:cNvPr id="3" name="TextBox 2">
            <a:extLst>
              <a:ext uri="{FF2B5EF4-FFF2-40B4-BE49-F238E27FC236}">
                <a16:creationId xmlns:a16="http://schemas.microsoft.com/office/drawing/2014/main" id="{700C52BA-AA12-F54F-D574-12182E19F190}"/>
              </a:ext>
            </a:extLst>
          </p:cNvPr>
          <p:cNvSpPr txBox="1"/>
          <p:nvPr/>
        </p:nvSpPr>
        <p:spPr>
          <a:xfrm>
            <a:off x="574097" y="1032384"/>
            <a:ext cx="11431856" cy="1354217"/>
          </a:xfrm>
          <a:prstGeom prst="rect">
            <a:avLst/>
          </a:prstGeom>
          <a:noFill/>
        </p:spPr>
        <p:txBody>
          <a:bodyPr wrap="square" rtlCol="0">
            <a:spAutoFit/>
          </a:bodyPr>
          <a:lstStyle/>
          <a:p>
            <a:endParaRPr lang="en-US" sz="3600" b="1" dirty="0"/>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574A478C-A6A6-0A54-72BC-4A0AC6A12A01}"/>
              </a:ext>
            </a:extLst>
          </p:cNvPr>
          <p:cNvSpPr>
            <a:spLocks noGrp="1"/>
          </p:cNvSpPr>
          <p:nvPr>
            <p:ph type="ftr" sz="quarter" idx="11"/>
          </p:nvPr>
        </p:nvSpPr>
        <p:spPr/>
        <p:txBody>
          <a:bodyPr/>
          <a:lstStyle/>
          <a:p>
            <a:r>
              <a:rPr lang="en-US" dirty="0"/>
              <a:t>Roger Magnus Research </a:t>
            </a:r>
          </a:p>
        </p:txBody>
      </p:sp>
      <p:sp>
        <p:nvSpPr>
          <p:cNvPr id="5" name="TextBox 4">
            <a:extLst>
              <a:ext uri="{FF2B5EF4-FFF2-40B4-BE49-F238E27FC236}">
                <a16:creationId xmlns:a16="http://schemas.microsoft.com/office/drawing/2014/main" id="{0DE0EAF5-19FE-18B6-0DAC-CAA691D1765F}"/>
              </a:ext>
            </a:extLst>
          </p:cNvPr>
          <p:cNvSpPr txBox="1"/>
          <p:nvPr/>
        </p:nvSpPr>
        <p:spPr>
          <a:xfrm>
            <a:off x="845128" y="1014719"/>
            <a:ext cx="10715378" cy="5539978"/>
          </a:xfrm>
          <a:prstGeom prst="rect">
            <a:avLst/>
          </a:prstGeom>
          <a:noFill/>
        </p:spPr>
        <p:txBody>
          <a:bodyPr wrap="square" rtlCol="0">
            <a:spAutoFit/>
          </a:bodyPr>
          <a:lstStyle/>
          <a:p>
            <a:r>
              <a:rPr lang="en-US" sz="4800" b="1" dirty="0">
                <a:solidFill>
                  <a:srgbClr val="0070C0"/>
                </a:solidFill>
                <a:latin typeface="Bahnschrift" panose="020B0502040204020203" pitchFamily="34" charset="0"/>
              </a:rPr>
              <a:t>Thank you!!</a:t>
            </a:r>
          </a:p>
          <a:p>
            <a:endParaRPr lang="en-US" dirty="0">
              <a:latin typeface="Bahnschrift" panose="020B0502040204020203" pitchFamily="34" charset="0"/>
            </a:endParaRPr>
          </a:p>
          <a:p>
            <a:r>
              <a:rPr lang="en-US" sz="3600" b="1" dirty="0">
                <a:latin typeface="Bahnschrift" panose="020B0502040204020203" pitchFamily="34" charset="0"/>
              </a:rPr>
              <a:t>Roger Magnus</a:t>
            </a:r>
          </a:p>
          <a:p>
            <a:r>
              <a:rPr lang="en-US" sz="3600" b="1" dirty="0">
                <a:latin typeface="Bahnschrift" panose="020B0502040204020203" pitchFamily="34" charset="0"/>
              </a:rPr>
              <a:t>Roger Magnus Research</a:t>
            </a:r>
          </a:p>
          <a:p>
            <a:r>
              <a:rPr lang="en-US" sz="3600" b="1" dirty="0">
                <a:latin typeface="Bahnschrift" panose="020B0502040204020203" pitchFamily="34" charset="0"/>
              </a:rPr>
              <a:t>Amherst, MA</a:t>
            </a:r>
          </a:p>
          <a:p>
            <a:r>
              <a:rPr lang="en-US" sz="3600" b="1" dirty="0">
                <a:latin typeface="Bahnschrift" panose="020B0502040204020203" pitchFamily="34" charset="0"/>
              </a:rPr>
              <a:t>413-687-8466 (Call/Text)</a:t>
            </a:r>
          </a:p>
          <a:p>
            <a:r>
              <a:rPr lang="en-US" sz="3600" b="1" dirty="0">
                <a:latin typeface="Bahnschrift" panose="020B0502040204020203" pitchFamily="34" charset="0"/>
                <a:hlinkClick r:id="rId3"/>
              </a:rPr>
              <a:t>roger@rogermagnusresearch.com</a:t>
            </a:r>
            <a:endParaRPr lang="en-US" sz="3600" b="1" dirty="0">
              <a:latin typeface="Bahnschrift" panose="020B0502040204020203" pitchFamily="34" charset="0"/>
            </a:endParaRPr>
          </a:p>
          <a:p>
            <a:r>
              <a:rPr lang="en-US" sz="3600" b="1" dirty="0">
                <a:latin typeface="Bahnschrift" panose="020B0502040204020203" pitchFamily="34" charset="0"/>
                <a:hlinkClick r:id="rId4"/>
              </a:rPr>
              <a:t>www.rogermagnusresearch.com</a:t>
            </a:r>
            <a:endParaRPr lang="en-US" sz="3600" b="1" dirty="0">
              <a:latin typeface="Bahnschrift" panose="020B0502040204020203" pitchFamily="34" charset="0"/>
            </a:endParaRPr>
          </a:p>
          <a:p>
            <a:r>
              <a:rPr lang="en-US" sz="3600" b="1" dirty="0">
                <a:latin typeface="Bahnschrift" panose="020B0502040204020203" pitchFamily="34" charset="0"/>
                <a:hlinkClick r:id="rId5"/>
              </a:rPr>
              <a:t>https://www.linkedin.com/in/rogermagnus/</a:t>
            </a:r>
            <a:endParaRPr lang="en-US" sz="3600" b="1" dirty="0">
              <a:latin typeface="Bahnschrift" panose="020B0502040204020203" pitchFamily="34" charset="0"/>
            </a:endParaRPr>
          </a:p>
          <a:p>
            <a:r>
              <a:rPr lang="en-US" sz="3600" b="1" dirty="0">
                <a:latin typeface="Bahnschrift" panose="020B0502040204020203" pitchFamily="34" charset="0"/>
              </a:rPr>
              <a:t> </a:t>
            </a:r>
          </a:p>
        </p:txBody>
      </p:sp>
    </p:spTree>
    <p:extLst>
      <p:ext uri="{BB962C8B-B14F-4D97-AF65-F5344CB8AC3E}">
        <p14:creationId xmlns:p14="http://schemas.microsoft.com/office/powerpoint/2010/main" val="190431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875E-BC59-366D-18C8-EC43D9DE8024}"/>
              </a:ext>
            </a:extLst>
          </p:cNvPr>
          <p:cNvSpPr>
            <a:spLocks noGrp="1"/>
          </p:cNvSpPr>
          <p:nvPr>
            <p:ph type="title"/>
          </p:nvPr>
        </p:nvSpPr>
        <p:spPr>
          <a:xfrm>
            <a:off x="657223" y="280669"/>
            <a:ext cx="10772775" cy="1658198"/>
          </a:xfrm>
        </p:spPr>
        <p:txBody>
          <a:bodyPr/>
          <a:lstStyle/>
          <a:p>
            <a:pPr algn="ctr"/>
            <a:r>
              <a:rPr lang="en-US" b="1" dirty="0"/>
              <a:t>What is  ProPublica NonProfit Explorer?</a:t>
            </a:r>
            <a:endParaRPr lang="en-US" dirty="0"/>
          </a:p>
        </p:txBody>
      </p:sp>
      <p:pic>
        <p:nvPicPr>
          <p:cNvPr id="11" name="Picture 10">
            <a:extLst>
              <a:ext uri="{FF2B5EF4-FFF2-40B4-BE49-F238E27FC236}">
                <a16:creationId xmlns:a16="http://schemas.microsoft.com/office/drawing/2014/main" id="{519B5272-5910-A899-BC77-4CEC8534702F}"/>
              </a:ext>
            </a:extLst>
          </p:cNvPr>
          <p:cNvPicPr>
            <a:picLocks noChangeAspect="1"/>
          </p:cNvPicPr>
          <p:nvPr/>
        </p:nvPicPr>
        <p:blipFill>
          <a:blip r:embed="rId2"/>
          <a:stretch>
            <a:fillRect/>
          </a:stretch>
        </p:blipFill>
        <p:spPr>
          <a:xfrm>
            <a:off x="430233" y="1868812"/>
            <a:ext cx="5353050" cy="4419600"/>
          </a:xfrm>
          <a:prstGeom prst="rect">
            <a:avLst/>
          </a:prstGeom>
        </p:spPr>
      </p:pic>
      <p:pic>
        <p:nvPicPr>
          <p:cNvPr id="13" name="Picture 12">
            <a:extLst>
              <a:ext uri="{FF2B5EF4-FFF2-40B4-BE49-F238E27FC236}">
                <a16:creationId xmlns:a16="http://schemas.microsoft.com/office/drawing/2014/main" id="{D63D8047-E335-8BC9-A3A7-C04DDFE01B98}"/>
              </a:ext>
            </a:extLst>
          </p:cNvPr>
          <p:cNvPicPr>
            <a:picLocks noChangeAspect="1"/>
          </p:cNvPicPr>
          <p:nvPr/>
        </p:nvPicPr>
        <p:blipFill>
          <a:blip r:embed="rId3"/>
          <a:stretch>
            <a:fillRect/>
          </a:stretch>
        </p:blipFill>
        <p:spPr>
          <a:xfrm>
            <a:off x="6601659" y="1784221"/>
            <a:ext cx="5210175" cy="4629150"/>
          </a:xfrm>
          <a:prstGeom prst="rect">
            <a:avLst/>
          </a:prstGeom>
        </p:spPr>
      </p:pic>
      <p:sp>
        <p:nvSpPr>
          <p:cNvPr id="3" name="Footer Placeholder 2">
            <a:extLst>
              <a:ext uri="{FF2B5EF4-FFF2-40B4-BE49-F238E27FC236}">
                <a16:creationId xmlns:a16="http://schemas.microsoft.com/office/drawing/2014/main" id="{94F8C239-4513-7D38-08D6-2D88ED9C1401}"/>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99280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875E-BC59-366D-18C8-EC43D9DE8024}"/>
              </a:ext>
            </a:extLst>
          </p:cNvPr>
          <p:cNvSpPr>
            <a:spLocks noGrp="1"/>
          </p:cNvSpPr>
          <p:nvPr>
            <p:ph type="title"/>
          </p:nvPr>
        </p:nvSpPr>
        <p:spPr>
          <a:xfrm>
            <a:off x="709612" y="102539"/>
            <a:ext cx="10772775" cy="930614"/>
          </a:xfrm>
        </p:spPr>
        <p:txBody>
          <a:bodyPr/>
          <a:lstStyle/>
          <a:p>
            <a:pPr algn="ctr"/>
            <a:r>
              <a:rPr lang="en-US" b="1" dirty="0"/>
              <a:t>Basic Search</a:t>
            </a:r>
            <a:endParaRPr lang="en-US" dirty="0"/>
          </a:p>
        </p:txBody>
      </p:sp>
      <p:sp>
        <p:nvSpPr>
          <p:cNvPr id="4" name="TextBox 3">
            <a:extLst>
              <a:ext uri="{FF2B5EF4-FFF2-40B4-BE49-F238E27FC236}">
                <a16:creationId xmlns:a16="http://schemas.microsoft.com/office/drawing/2014/main" id="{737FBF36-D1FD-0622-018A-90B4985EA3A8}"/>
              </a:ext>
            </a:extLst>
          </p:cNvPr>
          <p:cNvSpPr txBox="1"/>
          <p:nvPr/>
        </p:nvSpPr>
        <p:spPr>
          <a:xfrm>
            <a:off x="494929" y="1455249"/>
            <a:ext cx="11107263" cy="5139869"/>
          </a:xfrm>
          <a:prstGeom prst="rect">
            <a:avLst/>
          </a:prstGeom>
          <a:noFill/>
        </p:spPr>
        <p:txBody>
          <a:bodyPr wrap="square">
            <a:spAutoFit/>
          </a:bodyPr>
          <a:lstStyle/>
          <a:p>
            <a:r>
              <a:rPr lang="en-US" sz="3200" b="1" dirty="0">
                <a:solidFill>
                  <a:srgbClr val="0070C0"/>
                </a:solidFill>
                <a:latin typeface="Bahnschrift" panose="020B0502040204020203" pitchFamily="34" charset="0"/>
              </a:rPr>
              <a:t>Website:  </a:t>
            </a:r>
            <a:r>
              <a:rPr lang="en-US" sz="3200" dirty="0">
                <a:solidFill>
                  <a:srgbClr val="0070C0"/>
                </a:solidFill>
                <a:latin typeface="Bahnschrift" panose="020B0502040204020203" pitchFamily="34" charset="0"/>
                <a:hlinkClick r:id="rId3">
                  <a:extLst>
                    <a:ext uri="{A12FA001-AC4F-418D-AE19-62706E023703}">
                      <ahyp:hlinkClr xmlns:ahyp="http://schemas.microsoft.com/office/drawing/2018/hyperlinkcolor" val="tx"/>
                    </a:ext>
                  </a:extLst>
                </a:hlinkClick>
              </a:rPr>
              <a:t>https://projects.propublica.org/nonprofits/</a:t>
            </a:r>
            <a:endParaRPr lang="en-US" sz="3200" dirty="0">
              <a:solidFill>
                <a:srgbClr val="0070C0"/>
              </a:solidFill>
              <a:latin typeface="Bahnschrift" panose="020B0502040204020203" pitchFamily="34" charset="0"/>
            </a:endParaRPr>
          </a:p>
          <a:p>
            <a:r>
              <a:rPr lang="en-US" sz="3200" dirty="0">
                <a:solidFill>
                  <a:srgbClr val="0070C0"/>
                </a:solidFill>
                <a:latin typeface="Bahnschrift" panose="020B0502040204020203" pitchFamily="34" charset="0"/>
              </a:rPr>
              <a:t>(OR on main page -  </a:t>
            </a:r>
            <a:r>
              <a:rPr lang="en-US" sz="3200" dirty="0">
                <a:solidFill>
                  <a:srgbClr val="0070C0"/>
                </a:solidFill>
                <a:latin typeface="Bahnschrift" panose="020B0502040204020203" pitchFamily="34" charset="0"/>
                <a:hlinkClick r:id="rId4"/>
              </a:rPr>
              <a:t>https://www.propublica.org/</a:t>
            </a:r>
            <a:r>
              <a:rPr lang="en-US" sz="3200" dirty="0">
                <a:solidFill>
                  <a:srgbClr val="0070C0"/>
                </a:solidFill>
                <a:latin typeface="Bahnschrift" panose="020B0502040204020203" pitchFamily="34" charset="0"/>
              </a:rPr>
              <a:t>  -&gt; link in upper left-hand corner)</a:t>
            </a:r>
          </a:p>
          <a:p>
            <a:endParaRPr lang="en-US" sz="3200" dirty="0">
              <a:solidFill>
                <a:srgbClr val="0070C0"/>
              </a:solidFill>
              <a:latin typeface="Bahnschrift" panose="020B0502040204020203" pitchFamily="34" charset="0"/>
            </a:endParaRPr>
          </a:p>
          <a:p>
            <a:r>
              <a:rPr lang="en-US" sz="3200" b="1" dirty="0">
                <a:solidFill>
                  <a:srgbClr val="0070C0"/>
                </a:solidFill>
                <a:latin typeface="Bahnschrift" panose="020B0502040204020203" pitchFamily="34" charset="0"/>
              </a:rPr>
              <a:t>Three Ways to Search:</a:t>
            </a:r>
          </a:p>
          <a:p>
            <a:pPr marL="914400" lvl="1" indent="-457200">
              <a:buFontTx/>
              <a:buChar char="-"/>
            </a:pPr>
            <a:r>
              <a:rPr lang="en-US" sz="2800" b="1" dirty="0">
                <a:solidFill>
                  <a:srgbClr val="0070C0"/>
                </a:solidFill>
                <a:latin typeface="Bahnschrift" panose="020B0502040204020203" pitchFamily="34" charset="0"/>
              </a:rPr>
              <a:t>Organization</a:t>
            </a:r>
          </a:p>
          <a:p>
            <a:pPr lvl="1"/>
            <a:endParaRPr lang="en-US" sz="2800" b="1" dirty="0">
              <a:solidFill>
                <a:srgbClr val="0070C0"/>
              </a:solidFill>
              <a:latin typeface="Bahnschrift" panose="020B0502040204020203" pitchFamily="34" charset="0"/>
            </a:endParaRPr>
          </a:p>
          <a:p>
            <a:pPr marL="914400" lvl="1" indent="-457200">
              <a:buFontTx/>
              <a:buChar char="-"/>
            </a:pPr>
            <a:r>
              <a:rPr lang="en-US" sz="2800" b="1" dirty="0">
                <a:solidFill>
                  <a:srgbClr val="0070C0"/>
                </a:solidFill>
                <a:latin typeface="Bahnschrift" panose="020B0502040204020203" pitchFamily="34" charset="0"/>
              </a:rPr>
              <a:t>People </a:t>
            </a:r>
          </a:p>
          <a:p>
            <a:pPr lvl="1"/>
            <a:endParaRPr lang="en-US" sz="2800" b="1" dirty="0">
              <a:solidFill>
                <a:srgbClr val="0070C0"/>
              </a:solidFill>
              <a:latin typeface="Bahnschrift" panose="020B0502040204020203" pitchFamily="34" charset="0"/>
            </a:endParaRPr>
          </a:p>
          <a:p>
            <a:pPr marL="914400" lvl="1" indent="-457200">
              <a:buFontTx/>
              <a:buChar char="-"/>
            </a:pPr>
            <a:r>
              <a:rPr lang="en-US" sz="2800" b="1" dirty="0">
                <a:solidFill>
                  <a:srgbClr val="0070C0"/>
                </a:solidFill>
                <a:latin typeface="Bahnschrift" panose="020B0502040204020203" pitchFamily="34" charset="0"/>
              </a:rPr>
              <a:t>Keyword</a:t>
            </a:r>
          </a:p>
          <a:p>
            <a:pPr lvl="1"/>
            <a:endParaRPr lang="en-US" sz="2800" b="1" dirty="0">
              <a:latin typeface="Amasis MT Pro Black" panose="020B0604020202020204" pitchFamily="18" charset="0"/>
            </a:endParaRPr>
          </a:p>
        </p:txBody>
      </p:sp>
      <p:sp>
        <p:nvSpPr>
          <p:cNvPr id="3" name="Footer Placeholder 2">
            <a:extLst>
              <a:ext uri="{FF2B5EF4-FFF2-40B4-BE49-F238E27FC236}">
                <a16:creationId xmlns:a16="http://schemas.microsoft.com/office/drawing/2014/main" id="{4E9E67E4-543F-DA24-0B47-67B1B14CEABE}"/>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47610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85800" y="22065"/>
            <a:ext cx="10772775" cy="1658198"/>
          </a:xfrm>
        </p:spPr>
        <p:txBody>
          <a:bodyPr/>
          <a:lstStyle/>
          <a:p>
            <a:pPr algn="ctr"/>
            <a:r>
              <a:rPr lang="en-US" b="1" dirty="0"/>
              <a:t>Basic Search – Search by Organization</a:t>
            </a:r>
          </a:p>
        </p:txBody>
      </p:sp>
      <p:sp>
        <p:nvSpPr>
          <p:cNvPr id="3" name="TextBox 2">
            <a:extLst>
              <a:ext uri="{FF2B5EF4-FFF2-40B4-BE49-F238E27FC236}">
                <a16:creationId xmlns:a16="http://schemas.microsoft.com/office/drawing/2014/main" id="{700C52BA-AA12-F54F-D574-12182E19F190}"/>
              </a:ext>
            </a:extLst>
          </p:cNvPr>
          <p:cNvSpPr txBox="1"/>
          <p:nvPr/>
        </p:nvSpPr>
        <p:spPr>
          <a:xfrm>
            <a:off x="1092531" y="1680263"/>
            <a:ext cx="9488384" cy="4678204"/>
          </a:xfrm>
          <a:prstGeom prst="rect">
            <a:avLst/>
          </a:prstGeom>
          <a:noFill/>
        </p:spPr>
        <p:txBody>
          <a:bodyPr wrap="square" rtlCol="0">
            <a:spAutoFit/>
          </a:bodyPr>
          <a:lstStyle/>
          <a:p>
            <a:pPr marL="571500" indent="-571500">
              <a:buFontTx/>
              <a:buChar char="-"/>
            </a:pPr>
            <a:r>
              <a:rPr lang="en-US" sz="3600" dirty="0">
                <a:solidFill>
                  <a:srgbClr val="0070C0"/>
                </a:solidFill>
                <a:latin typeface="Bahnschrift" panose="020B0502040204020203" pitchFamily="34" charset="0"/>
              </a:rPr>
              <a:t>Enter name, keyword, OR city</a:t>
            </a:r>
          </a:p>
          <a:p>
            <a:endParaRPr lang="en-US" sz="3600" dirty="0">
              <a:solidFill>
                <a:srgbClr val="0070C0"/>
              </a:solidFill>
              <a:latin typeface="Bahnschrift" panose="020B0502040204020203" pitchFamily="34" charset="0"/>
            </a:endParaRPr>
          </a:p>
          <a:p>
            <a:pPr marL="571500" indent="-571500">
              <a:buFontTx/>
              <a:buChar char="-"/>
            </a:pPr>
            <a:r>
              <a:rPr lang="en-US" sz="3600" dirty="0">
                <a:solidFill>
                  <a:srgbClr val="0070C0"/>
                </a:solidFill>
                <a:latin typeface="Bahnschrift" panose="020B0502040204020203" pitchFamily="34" charset="0"/>
              </a:rPr>
              <a:t>State</a:t>
            </a:r>
          </a:p>
          <a:p>
            <a:pPr marL="571500" indent="-571500">
              <a:buFontTx/>
              <a:buChar char="-"/>
            </a:pPr>
            <a:endParaRPr lang="en-US" sz="3600" dirty="0">
              <a:solidFill>
                <a:srgbClr val="0070C0"/>
              </a:solidFill>
              <a:latin typeface="Bahnschrift" panose="020B0502040204020203" pitchFamily="34" charset="0"/>
            </a:endParaRPr>
          </a:p>
          <a:p>
            <a:pPr marL="571500" indent="-571500">
              <a:buFontTx/>
              <a:buChar char="-"/>
            </a:pPr>
            <a:r>
              <a:rPr lang="en-US" sz="3600" dirty="0">
                <a:solidFill>
                  <a:srgbClr val="0070C0"/>
                </a:solidFill>
                <a:latin typeface="Bahnschrift" panose="020B0502040204020203" pitchFamily="34" charset="0"/>
              </a:rPr>
              <a:t>Major Nonprofit Category (11)</a:t>
            </a:r>
          </a:p>
          <a:p>
            <a:endParaRPr lang="en-US" sz="3600" dirty="0">
              <a:solidFill>
                <a:srgbClr val="0070C0"/>
              </a:solidFill>
              <a:latin typeface="Bahnschrift" panose="020B0502040204020203" pitchFamily="34" charset="0"/>
            </a:endParaRPr>
          </a:p>
          <a:p>
            <a:pPr marL="571500" indent="-571500">
              <a:buFontTx/>
              <a:buChar char="-"/>
            </a:pPr>
            <a:r>
              <a:rPr lang="en-US" sz="3600" dirty="0">
                <a:solidFill>
                  <a:srgbClr val="0070C0"/>
                </a:solidFill>
                <a:latin typeface="Bahnschrift" panose="020B0502040204020203" pitchFamily="34" charset="0"/>
              </a:rPr>
              <a:t>Org. Type (27)</a:t>
            </a:r>
          </a:p>
          <a:p>
            <a:endParaRPr lang="en-US" sz="2800" b="1" dirty="0"/>
          </a:p>
          <a:p>
            <a:pPr marL="285750" indent="-285750">
              <a:buFontTx/>
              <a:buChar char="-"/>
            </a:pPr>
            <a:endParaRPr lang="en-US" dirty="0"/>
          </a:p>
        </p:txBody>
      </p:sp>
      <p:sp>
        <p:nvSpPr>
          <p:cNvPr id="4" name="Footer Placeholder 3">
            <a:extLst>
              <a:ext uri="{FF2B5EF4-FFF2-40B4-BE49-F238E27FC236}">
                <a16:creationId xmlns:a16="http://schemas.microsoft.com/office/drawing/2014/main" id="{7A987533-8AF1-B360-F4E9-C074EC7DA8CF}"/>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57702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85800" y="217387"/>
            <a:ext cx="10772775" cy="806753"/>
          </a:xfrm>
        </p:spPr>
        <p:txBody>
          <a:bodyPr/>
          <a:lstStyle/>
          <a:p>
            <a:pPr algn="ctr"/>
            <a:r>
              <a:rPr lang="en-US" b="1" dirty="0"/>
              <a:t>Basic Search – Search by Organization</a:t>
            </a:r>
          </a:p>
        </p:txBody>
      </p:sp>
      <p:sp>
        <p:nvSpPr>
          <p:cNvPr id="3" name="TextBox 2">
            <a:extLst>
              <a:ext uri="{FF2B5EF4-FFF2-40B4-BE49-F238E27FC236}">
                <a16:creationId xmlns:a16="http://schemas.microsoft.com/office/drawing/2014/main" id="{700C52BA-AA12-F54F-D574-12182E19F190}"/>
              </a:ext>
            </a:extLst>
          </p:cNvPr>
          <p:cNvSpPr txBox="1"/>
          <p:nvPr/>
        </p:nvSpPr>
        <p:spPr>
          <a:xfrm>
            <a:off x="1045030" y="2157731"/>
            <a:ext cx="9488384" cy="800219"/>
          </a:xfrm>
          <a:prstGeom prst="rect">
            <a:avLst/>
          </a:prstGeom>
          <a:noFill/>
        </p:spPr>
        <p:txBody>
          <a:bodyPr wrap="square" rtlCol="0">
            <a:spAutoFit/>
          </a:bodyPr>
          <a:lstStyle/>
          <a:p>
            <a:endParaRPr lang="en-US" sz="2800" b="1" dirty="0"/>
          </a:p>
          <a:p>
            <a:pPr marL="285750" indent="-285750">
              <a:buFontTx/>
              <a:buChar char="-"/>
            </a:pPr>
            <a:endParaRPr lang="en-US" dirty="0"/>
          </a:p>
        </p:txBody>
      </p:sp>
      <p:pic>
        <p:nvPicPr>
          <p:cNvPr id="6" name="Picture 5">
            <a:extLst>
              <a:ext uri="{FF2B5EF4-FFF2-40B4-BE49-F238E27FC236}">
                <a16:creationId xmlns:a16="http://schemas.microsoft.com/office/drawing/2014/main" id="{1FF30259-5A01-FB2D-28AA-D71E829C7CC1}"/>
              </a:ext>
            </a:extLst>
          </p:cNvPr>
          <p:cNvPicPr>
            <a:picLocks noChangeAspect="1"/>
          </p:cNvPicPr>
          <p:nvPr/>
        </p:nvPicPr>
        <p:blipFill>
          <a:blip r:embed="rId3"/>
          <a:stretch>
            <a:fillRect/>
          </a:stretch>
        </p:blipFill>
        <p:spPr>
          <a:xfrm>
            <a:off x="1294409" y="2225819"/>
            <a:ext cx="9393384" cy="2275810"/>
          </a:xfrm>
          <a:prstGeom prst="rect">
            <a:avLst/>
          </a:prstGeom>
        </p:spPr>
      </p:pic>
      <p:pic>
        <p:nvPicPr>
          <p:cNvPr id="8" name="Picture 7">
            <a:extLst>
              <a:ext uri="{FF2B5EF4-FFF2-40B4-BE49-F238E27FC236}">
                <a16:creationId xmlns:a16="http://schemas.microsoft.com/office/drawing/2014/main" id="{B5339AE5-4CB3-CA1C-B08D-F7CFF966F041}"/>
              </a:ext>
            </a:extLst>
          </p:cNvPr>
          <p:cNvPicPr>
            <a:picLocks noChangeAspect="1"/>
          </p:cNvPicPr>
          <p:nvPr/>
        </p:nvPicPr>
        <p:blipFill>
          <a:blip r:embed="rId4"/>
          <a:stretch>
            <a:fillRect/>
          </a:stretch>
        </p:blipFill>
        <p:spPr>
          <a:xfrm>
            <a:off x="1140031" y="4958092"/>
            <a:ext cx="9702140" cy="1899908"/>
          </a:xfrm>
          <a:prstGeom prst="rect">
            <a:avLst/>
          </a:prstGeom>
        </p:spPr>
      </p:pic>
      <p:sp>
        <p:nvSpPr>
          <p:cNvPr id="10" name="TextBox 9">
            <a:extLst>
              <a:ext uri="{FF2B5EF4-FFF2-40B4-BE49-F238E27FC236}">
                <a16:creationId xmlns:a16="http://schemas.microsoft.com/office/drawing/2014/main" id="{B1D0F35A-469A-CB20-A6A3-60C12083C994}"/>
              </a:ext>
            </a:extLst>
          </p:cNvPr>
          <p:cNvSpPr txBox="1"/>
          <p:nvPr/>
        </p:nvSpPr>
        <p:spPr>
          <a:xfrm>
            <a:off x="915225" y="1378102"/>
            <a:ext cx="10361549" cy="646331"/>
          </a:xfrm>
          <a:prstGeom prst="rect">
            <a:avLst/>
          </a:prstGeom>
          <a:noFill/>
        </p:spPr>
        <p:txBody>
          <a:bodyPr wrap="square">
            <a:spAutoFit/>
          </a:bodyPr>
          <a:lstStyle/>
          <a:p>
            <a:r>
              <a:rPr lang="en-US" sz="3600" b="1" dirty="0"/>
              <a:t>    Enter </a:t>
            </a:r>
            <a:r>
              <a:rPr lang="en-US" sz="3600" b="1" dirty="0">
                <a:solidFill>
                  <a:srgbClr val="0070C0"/>
                </a:solidFill>
              </a:rPr>
              <a:t>name</a:t>
            </a:r>
            <a:r>
              <a:rPr lang="en-US" sz="3600" b="1" dirty="0"/>
              <a:t>, keyword, city</a:t>
            </a:r>
          </a:p>
        </p:txBody>
      </p:sp>
      <p:sp>
        <p:nvSpPr>
          <p:cNvPr id="4" name="Footer Placeholder 3">
            <a:extLst>
              <a:ext uri="{FF2B5EF4-FFF2-40B4-BE49-F238E27FC236}">
                <a16:creationId xmlns:a16="http://schemas.microsoft.com/office/drawing/2014/main" id="{0BDE32D4-55BE-2AE9-E63F-F179269EC763}"/>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415978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57224" y="499533"/>
            <a:ext cx="10772775" cy="771127"/>
          </a:xfrm>
        </p:spPr>
        <p:txBody>
          <a:bodyPr>
            <a:normAutofit fontScale="90000"/>
          </a:bodyPr>
          <a:lstStyle/>
          <a:p>
            <a:pPr algn="ctr"/>
            <a:r>
              <a:rPr lang="en-US" b="1" dirty="0"/>
              <a:t>Basic Search – Search by Organization</a:t>
            </a:r>
          </a:p>
        </p:txBody>
      </p:sp>
      <p:sp>
        <p:nvSpPr>
          <p:cNvPr id="3" name="TextBox 2">
            <a:extLst>
              <a:ext uri="{FF2B5EF4-FFF2-40B4-BE49-F238E27FC236}">
                <a16:creationId xmlns:a16="http://schemas.microsoft.com/office/drawing/2014/main" id="{700C52BA-AA12-F54F-D574-12182E19F190}"/>
              </a:ext>
            </a:extLst>
          </p:cNvPr>
          <p:cNvSpPr txBox="1"/>
          <p:nvPr/>
        </p:nvSpPr>
        <p:spPr>
          <a:xfrm>
            <a:off x="1045030" y="2157731"/>
            <a:ext cx="9488384" cy="800219"/>
          </a:xfrm>
          <a:prstGeom prst="rect">
            <a:avLst/>
          </a:prstGeom>
          <a:noFill/>
        </p:spPr>
        <p:txBody>
          <a:bodyPr wrap="square" rtlCol="0">
            <a:spAutoFit/>
          </a:bodyPr>
          <a:lstStyle/>
          <a:p>
            <a:endParaRPr lang="en-US" sz="2800" b="1" dirty="0"/>
          </a:p>
          <a:p>
            <a:pPr marL="285750" indent="-285750">
              <a:buFontTx/>
              <a:buChar char="-"/>
            </a:pPr>
            <a:endParaRPr lang="en-US" dirty="0"/>
          </a:p>
        </p:txBody>
      </p:sp>
      <p:pic>
        <p:nvPicPr>
          <p:cNvPr id="5" name="Picture 4">
            <a:extLst>
              <a:ext uri="{FF2B5EF4-FFF2-40B4-BE49-F238E27FC236}">
                <a16:creationId xmlns:a16="http://schemas.microsoft.com/office/drawing/2014/main" id="{7820CDF4-C674-351E-08BF-0A54AEBDFE2D}"/>
              </a:ext>
            </a:extLst>
          </p:cNvPr>
          <p:cNvPicPr>
            <a:picLocks noChangeAspect="1"/>
          </p:cNvPicPr>
          <p:nvPr/>
        </p:nvPicPr>
        <p:blipFill>
          <a:blip r:embed="rId3"/>
          <a:stretch>
            <a:fillRect/>
          </a:stretch>
        </p:blipFill>
        <p:spPr>
          <a:xfrm>
            <a:off x="1045030" y="2848504"/>
            <a:ext cx="10101940" cy="3509963"/>
          </a:xfrm>
          <a:prstGeom prst="rect">
            <a:avLst/>
          </a:prstGeom>
        </p:spPr>
      </p:pic>
      <p:sp>
        <p:nvSpPr>
          <p:cNvPr id="9" name="TextBox 8">
            <a:extLst>
              <a:ext uri="{FF2B5EF4-FFF2-40B4-BE49-F238E27FC236}">
                <a16:creationId xmlns:a16="http://schemas.microsoft.com/office/drawing/2014/main" id="{64A0B297-6C7D-6216-1D49-A2A0BC584419}"/>
              </a:ext>
            </a:extLst>
          </p:cNvPr>
          <p:cNvSpPr txBox="1"/>
          <p:nvPr/>
        </p:nvSpPr>
        <p:spPr>
          <a:xfrm>
            <a:off x="1206500" y="1505584"/>
            <a:ext cx="9940470" cy="646331"/>
          </a:xfrm>
          <a:prstGeom prst="rect">
            <a:avLst/>
          </a:prstGeom>
          <a:noFill/>
        </p:spPr>
        <p:txBody>
          <a:bodyPr wrap="square">
            <a:spAutoFit/>
          </a:bodyPr>
          <a:lstStyle/>
          <a:p>
            <a:r>
              <a:rPr lang="en-US" sz="3600" b="1" dirty="0"/>
              <a:t>Enter </a:t>
            </a:r>
            <a:r>
              <a:rPr lang="en-US" sz="3600" b="1" dirty="0">
                <a:solidFill>
                  <a:srgbClr val="0070C0"/>
                </a:solidFill>
              </a:rPr>
              <a:t>name</a:t>
            </a:r>
            <a:r>
              <a:rPr lang="en-US" sz="3600" b="1" dirty="0"/>
              <a:t>, keyword, city</a:t>
            </a:r>
          </a:p>
        </p:txBody>
      </p:sp>
      <p:sp>
        <p:nvSpPr>
          <p:cNvPr id="4" name="Footer Placeholder 3">
            <a:extLst>
              <a:ext uri="{FF2B5EF4-FFF2-40B4-BE49-F238E27FC236}">
                <a16:creationId xmlns:a16="http://schemas.microsoft.com/office/drawing/2014/main" id="{DAF4CC00-DBE4-4888-07A7-DF881A32B813}"/>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307909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507-50ED-B09F-724F-F8D3A5D0BF9C}"/>
              </a:ext>
            </a:extLst>
          </p:cNvPr>
          <p:cNvSpPr>
            <a:spLocks noGrp="1"/>
          </p:cNvSpPr>
          <p:nvPr>
            <p:ph type="title"/>
          </p:nvPr>
        </p:nvSpPr>
        <p:spPr>
          <a:xfrm>
            <a:off x="657224" y="499533"/>
            <a:ext cx="10772775" cy="1032384"/>
          </a:xfrm>
        </p:spPr>
        <p:txBody>
          <a:bodyPr/>
          <a:lstStyle/>
          <a:p>
            <a:pPr algn="ctr"/>
            <a:r>
              <a:rPr lang="en-US" b="1" dirty="0"/>
              <a:t>Basic Search – Search by Organization</a:t>
            </a:r>
          </a:p>
        </p:txBody>
      </p:sp>
      <p:sp>
        <p:nvSpPr>
          <p:cNvPr id="3" name="TextBox 2">
            <a:extLst>
              <a:ext uri="{FF2B5EF4-FFF2-40B4-BE49-F238E27FC236}">
                <a16:creationId xmlns:a16="http://schemas.microsoft.com/office/drawing/2014/main" id="{700C52BA-AA12-F54F-D574-12182E19F190}"/>
              </a:ext>
            </a:extLst>
          </p:cNvPr>
          <p:cNvSpPr txBox="1"/>
          <p:nvPr/>
        </p:nvSpPr>
        <p:spPr>
          <a:xfrm>
            <a:off x="1068781" y="1367770"/>
            <a:ext cx="9488384" cy="1354217"/>
          </a:xfrm>
          <a:prstGeom prst="rect">
            <a:avLst/>
          </a:prstGeom>
          <a:noFill/>
        </p:spPr>
        <p:txBody>
          <a:bodyPr wrap="square" rtlCol="0">
            <a:spAutoFit/>
          </a:bodyPr>
          <a:lstStyle/>
          <a:p>
            <a:r>
              <a:rPr lang="en-US" sz="3600" b="1" dirty="0"/>
              <a:t>Enter name, keyword, </a:t>
            </a:r>
            <a:r>
              <a:rPr lang="en-US" sz="3600" b="1" dirty="0">
                <a:solidFill>
                  <a:srgbClr val="0070C0"/>
                </a:solidFill>
              </a:rPr>
              <a:t>city</a:t>
            </a:r>
          </a:p>
          <a:p>
            <a:endParaRPr lang="en-US" sz="2800" b="1" dirty="0"/>
          </a:p>
          <a:p>
            <a:pPr marL="285750" indent="-285750">
              <a:buFontTx/>
              <a:buChar char="-"/>
            </a:pPr>
            <a:endParaRPr lang="en-US" dirty="0"/>
          </a:p>
        </p:txBody>
      </p:sp>
      <p:pic>
        <p:nvPicPr>
          <p:cNvPr id="5" name="Picture 4">
            <a:extLst>
              <a:ext uri="{FF2B5EF4-FFF2-40B4-BE49-F238E27FC236}">
                <a16:creationId xmlns:a16="http://schemas.microsoft.com/office/drawing/2014/main" id="{90F9FD76-5243-C852-E53A-2328A9902562}"/>
              </a:ext>
            </a:extLst>
          </p:cNvPr>
          <p:cNvPicPr>
            <a:picLocks noChangeAspect="1"/>
          </p:cNvPicPr>
          <p:nvPr/>
        </p:nvPicPr>
        <p:blipFill>
          <a:blip r:embed="rId3"/>
          <a:stretch>
            <a:fillRect/>
          </a:stretch>
        </p:blipFill>
        <p:spPr>
          <a:xfrm>
            <a:off x="1053066" y="2541822"/>
            <a:ext cx="10070153" cy="3611199"/>
          </a:xfrm>
          <a:prstGeom prst="rect">
            <a:avLst/>
          </a:prstGeom>
        </p:spPr>
      </p:pic>
      <p:sp>
        <p:nvSpPr>
          <p:cNvPr id="4" name="Footer Placeholder 3">
            <a:extLst>
              <a:ext uri="{FF2B5EF4-FFF2-40B4-BE49-F238E27FC236}">
                <a16:creationId xmlns:a16="http://schemas.microsoft.com/office/drawing/2014/main" id="{68AE174E-A6B2-BA93-F053-CD88042A525C}"/>
              </a:ext>
            </a:extLst>
          </p:cNvPr>
          <p:cNvSpPr>
            <a:spLocks noGrp="1"/>
          </p:cNvSpPr>
          <p:nvPr>
            <p:ph type="ftr" sz="quarter" idx="11"/>
          </p:nvPr>
        </p:nvSpPr>
        <p:spPr/>
        <p:txBody>
          <a:bodyPr/>
          <a:lstStyle/>
          <a:p>
            <a:r>
              <a:rPr lang="en-US" dirty="0"/>
              <a:t>Roger Magnus Research </a:t>
            </a:r>
          </a:p>
        </p:txBody>
      </p:sp>
    </p:spTree>
    <p:extLst>
      <p:ext uri="{BB962C8B-B14F-4D97-AF65-F5344CB8AC3E}">
        <p14:creationId xmlns:p14="http://schemas.microsoft.com/office/powerpoint/2010/main" val="169204012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2497</TotalTime>
  <Words>1204</Words>
  <Application>Microsoft Office PowerPoint</Application>
  <PresentationFormat>Widescreen</PresentationFormat>
  <Paragraphs>283</Paragraphs>
  <Slides>37</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Amasis MT Pro Black</vt:lpstr>
      <vt:lpstr>Arial</vt:lpstr>
      <vt:lpstr>Bahnschrift</vt:lpstr>
      <vt:lpstr>Bahnschrift Condensed</vt:lpstr>
      <vt:lpstr>Calibri</vt:lpstr>
      <vt:lpstr>Calibri Light</vt:lpstr>
      <vt:lpstr>Metropolitan</vt:lpstr>
      <vt:lpstr>Bitmap Image</vt:lpstr>
      <vt:lpstr>Nonprofit Explorer from ProPublica:   A 360 View for Prospect Researchers to Maximize Value from This Free Resource</vt:lpstr>
      <vt:lpstr>Overview</vt:lpstr>
      <vt:lpstr>What is  ProPublica NonProfit Explorer?</vt:lpstr>
      <vt:lpstr>What is  ProPublica NonProfit Explorer?</vt:lpstr>
      <vt:lpstr>Basic Search</vt:lpstr>
      <vt:lpstr>Basic Search – Search by Organization</vt:lpstr>
      <vt:lpstr>Basic Search – Search by Organization</vt:lpstr>
      <vt:lpstr>Basic Search – Search by Organization</vt:lpstr>
      <vt:lpstr>Basic Search – Search by Organization</vt:lpstr>
      <vt:lpstr>Basic Search – Search by Organization</vt:lpstr>
      <vt:lpstr>Basic Search – Search for  Officers or Employees </vt:lpstr>
      <vt:lpstr>Basic Search – Full-Text Search</vt:lpstr>
      <vt:lpstr>Basic Search – Full-Text Search</vt:lpstr>
      <vt:lpstr>Basic Search – Full-Text Search</vt:lpstr>
      <vt:lpstr>Basic Search – Full-Text Search</vt:lpstr>
      <vt:lpstr>Basic Search – Full-Text Search</vt:lpstr>
      <vt:lpstr>Basic Search – Full-Text Search</vt:lpstr>
      <vt:lpstr>Basic Search – Full-Text Search</vt:lpstr>
      <vt:lpstr>Advanced Search</vt:lpstr>
      <vt:lpstr>Advanced Search</vt:lpstr>
      <vt:lpstr>Advanced Search</vt:lpstr>
      <vt:lpstr>Advanced Search</vt:lpstr>
      <vt:lpstr>Advanced Search</vt:lpstr>
      <vt:lpstr>Advanced Search</vt:lpstr>
      <vt:lpstr>Advanced Search</vt:lpstr>
      <vt:lpstr>Advanced Search</vt:lpstr>
      <vt:lpstr>Advanced Search</vt:lpstr>
      <vt:lpstr>Advanced Search</vt:lpstr>
      <vt:lpstr>Advanced Search</vt:lpstr>
      <vt:lpstr>Advanced Search</vt:lpstr>
      <vt:lpstr>Advanced Search</vt:lpstr>
      <vt:lpstr>Advanced Search</vt:lpstr>
      <vt:lpstr>Search Problems with Website</vt:lpstr>
      <vt:lpstr>Search Problems with Website - More</vt:lpstr>
      <vt:lpstr>Applications: Search Strengths</vt:lpstr>
      <vt:lpstr>Comparison to Another FREE Resource:  990 Finder (Candid)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ProPublica Explorer: </dc:title>
  <dc:creator>Roger Magnus</dc:creator>
  <cp:lastModifiedBy>Roger Magnus</cp:lastModifiedBy>
  <cp:revision>452</cp:revision>
  <dcterms:created xsi:type="dcterms:W3CDTF">2022-10-25T12:59:59Z</dcterms:created>
  <dcterms:modified xsi:type="dcterms:W3CDTF">2022-11-16T20:07:46Z</dcterms:modified>
</cp:coreProperties>
</file>